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4" r:id="rId3"/>
    <p:sldId id="261" r:id="rId4"/>
    <p:sldId id="265" r:id="rId5"/>
    <p:sldId id="277" r:id="rId6"/>
    <p:sldId id="278" r:id="rId7"/>
    <p:sldId id="279" r:id="rId8"/>
    <p:sldId id="400" r:id="rId9"/>
    <p:sldId id="276" r:id="rId10"/>
    <p:sldId id="399" r:id="rId11"/>
    <p:sldId id="266" r:id="rId12"/>
    <p:sldId id="397" r:id="rId13"/>
    <p:sldId id="398" r:id="rId14"/>
    <p:sldId id="274"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arruthers" initials="TC" lastIdx="1" clrIdx="0">
    <p:extLst>
      <p:ext uri="{19B8F6BF-5375-455C-9EA6-DF929625EA0E}">
        <p15:presenceInfo xmlns:p15="http://schemas.microsoft.com/office/powerpoint/2012/main" userId="ef571e4d31671f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A4741"/>
    <a:srgbClr val="FFFFFF"/>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84837" autoAdjust="0"/>
  </p:normalViewPr>
  <p:slideViewPr>
    <p:cSldViewPr snapToGrid="0">
      <p:cViewPr varScale="1">
        <p:scale>
          <a:sx n="49" d="100"/>
          <a:sy n="49" d="100"/>
        </p:scale>
        <p:origin x="271"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10727-52B2-4166-BB91-17C526F6C300}" type="datetimeFigureOut">
              <a:rPr lang="en-CA" smtClean="0"/>
              <a:t>2024-10-24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6C7B0-94E8-4506-80F1-3A902234F4B2}" type="slidenum">
              <a:rPr lang="en-CA" smtClean="0"/>
              <a:t>‹#›</a:t>
            </a:fld>
            <a:endParaRPr lang="en-CA"/>
          </a:p>
        </p:txBody>
      </p:sp>
    </p:spTree>
    <p:extLst>
      <p:ext uri="{BB962C8B-B14F-4D97-AF65-F5344CB8AC3E}">
        <p14:creationId xmlns:p14="http://schemas.microsoft.com/office/powerpoint/2010/main" val="366875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3</a:t>
            </a:fld>
            <a:endParaRPr lang="en-CA"/>
          </a:p>
        </p:txBody>
      </p:sp>
    </p:spTree>
    <p:extLst>
      <p:ext uri="{BB962C8B-B14F-4D97-AF65-F5344CB8AC3E}">
        <p14:creationId xmlns:p14="http://schemas.microsoft.com/office/powerpoint/2010/main" val="170246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15</a:t>
            </a:fld>
            <a:endParaRPr lang="en-CA"/>
          </a:p>
        </p:txBody>
      </p:sp>
    </p:spTree>
    <p:extLst>
      <p:ext uri="{BB962C8B-B14F-4D97-AF65-F5344CB8AC3E}">
        <p14:creationId xmlns:p14="http://schemas.microsoft.com/office/powerpoint/2010/main" val="278654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4</a:t>
            </a:fld>
            <a:endParaRPr lang="en-CA"/>
          </a:p>
        </p:txBody>
      </p:sp>
    </p:spTree>
    <p:extLst>
      <p:ext uri="{BB962C8B-B14F-4D97-AF65-F5344CB8AC3E}">
        <p14:creationId xmlns:p14="http://schemas.microsoft.com/office/powerpoint/2010/main" val="148782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5</a:t>
            </a:fld>
            <a:endParaRPr lang="en-CA"/>
          </a:p>
        </p:txBody>
      </p:sp>
    </p:spTree>
    <p:extLst>
      <p:ext uri="{BB962C8B-B14F-4D97-AF65-F5344CB8AC3E}">
        <p14:creationId xmlns:p14="http://schemas.microsoft.com/office/powerpoint/2010/main" val="67876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6</a:t>
            </a:fld>
            <a:endParaRPr lang="en-CA"/>
          </a:p>
        </p:txBody>
      </p:sp>
    </p:spTree>
    <p:extLst>
      <p:ext uri="{BB962C8B-B14F-4D97-AF65-F5344CB8AC3E}">
        <p14:creationId xmlns:p14="http://schemas.microsoft.com/office/powerpoint/2010/main" val="316590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7</a:t>
            </a:fld>
            <a:endParaRPr lang="en-CA"/>
          </a:p>
        </p:txBody>
      </p:sp>
    </p:spTree>
    <p:extLst>
      <p:ext uri="{BB962C8B-B14F-4D97-AF65-F5344CB8AC3E}">
        <p14:creationId xmlns:p14="http://schemas.microsoft.com/office/powerpoint/2010/main" val="265387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8</a:t>
            </a:fld>
            <a:endParaRPr lang="en-CA"/>
          </a:p>
        </p:txBody>
      </p:sp>
    </p:spTree>
    <p:extLst>
      <p:ext uri="{BB962C8B-B14F-4D97-AF65-F5344CB8AC3E}">
        <p14:creationId xmlns:p14="http://schemas.microsoft.com/office/powerpoint/2010/main" val="210401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10</a:t>
            </a:fld>
            <a:endParaRPr lang="en-CA"/>
          </a:p>
        </p:txBody>
      </p:sp>
    </p:spTree>
    <p:extLst>
      <p:ext uri="{BB962C8B-B14F-4D97-AF65-F5344CB8AC3E}">
        <p14:creationId xmlns:p14="http://schemas.microsoft.com/office/powerpoint/2010/main" val="217952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11</a:t>
            </a:fld>
            <a:endParaRPr lang="en-CA"/>
          </a:p>
        </p:txBody>
      </p:sp>
    </p:spTree>
    <p:extLst>
      <p:ext uri="{BB962C8B-B14F-4D97-AF65-F5344CB8AC3E}">
        <p14:creationId xmlns:p14="http://schemas.microsoft.com/office/powerpoint/2010/main" val="92198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BB6C7B0-94E8-4506-80F1-3A902234F4B2}" type="slidenum">
              <a:rPr lang="en-CA" smtClean="0"/>
              <a:t>13</a:t>
            </a:fld>
            <a:endParaRPr lang="en-CA"/>
          </a:p>
        </p:txBody>
      </p:sp>
    </p:spTree>
    <p:extLst>
      <p:ext uri="{BB962C8B-B14F-4D97-AF65-F5344CB8AC3E}">
        <p14:creationId xmlns:p14="http://schemas.microsoft.com/office/powerpoint/2010/main" val="93597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7124-73E8-2E32-0666-0E02AA131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2B9896-0FA9-1E9E-4609-3A115B6AD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C00873C-D1CB-7305-373B-F4615D3552E5}"/>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5" name="Footer Placeholder 4">
            <a:extLst>
              <a:ext uri="{FF2B5EF4-FFF2-40B4-BE49-F238E27FC236}">
                <a16:creationId xmlns:a16="http://schemas.microsoft.com/office/drawing/2014/main" id="{1652E2D4-4B04-1633-5418-1A0642979B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B2C448-8079-393A-4022-B21117596DAD}"/>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53903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B7BF-CF9E-1F09-EC71-B4BC84A0F9B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412AB65-A7F0-EEEB-A2E4-713BEA7BD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1A0ECA-DC02-FD23-B8CE-F0987BDEF5EA}"/>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5" name="Footer Placeholder 4">
            <a:extLst>
              <a:ext uri="{FF2B5EF4-FFF2-40B4-BE49-F238E27FC236}">
                <a16:creationId xmlns:a16="http://schemas.microsoft.com/office/drawing/2014/main" id="{5CF4D5AA-5E89-D983-01C0-464655343F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2C6CB6-2A5B-ACC0-C736-97647797290C}"/>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75420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006D94-A76A-4A2C-D74D-505AFBCD8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FAA8C4D-E3F9-BE0F-7D0C-232EE32C31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CB898E-31BB-CD03-C19E-820727D7749B}"/>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5" name="Footer Placeholder 4">
            <a:extLst>
              <a:ext uri="{FF2B5EF4-FFF2-40B4-BE49-F238E27FC236}">
                <a16:creationId xmlns:a16="http://schemas.microsoft.com/office/drawing/2014/main" id="{5B56CEAD-F05F-00E7-87B9-726EE9456B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D729EF-8C93-E5D0-ED9D-EB453D6C7452}"/>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231940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C329-AC7D-56B1-5034-6CF0278AE3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3791B3-528B-EFB2-55DE-A6CB299F8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19E63BD-D6DF-1C05-4F25-29C3568E9D8C}"/>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5" name="Footer Placeholder 4">
            <a:extLst>
              <a:ext uri="{FF2B5EF4-FFF2-40B4-BE49-F238E27FC236}">
                <a16:creationId xmlns:a16="http://schemas.microsoft.com/office/drawing/2014/main" id="{E81E6DC1-8C9D-9DF8-D9C0-0D2162F782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1072FA-EB90-4906-C06D-4DE756F6766E}"/>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6997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A8F5-FD12-2D62-221C-7B30AF98E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147325E-DE2C-C274-986F-FB2CBDA57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AF46D-D051-B8B0-3CC7-C07A964DE3C4}"/>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5" name="Footer Placeholder 4">
            <a:extLst>
              <a:ext uri="{FF2B5EF4-FFF2-40B4-BE49-F238E27FC236}">
                <a16:creationId xmlns:a16="http://schemas.microsoft.com/office/drawing/2014/main" id="{67FAACB9-6EE6-994F-9E9A-3A9F2604A1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ED8FF4-E8A1-62D2-9E38-AFE7027CD80F}"/>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408226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A999-C355-51F9-D1CF-6B411E780C4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E5507F-9903-E40B-383A-160F9D6AB5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4483723-F229-C554-6C87-E08C62182B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4022A58-0C44-39AB-A581-844A546DE842}"/>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6" name="Footer Placeholder 5">
            <a:extLst>
              <a:ext uri="{FF2B5EF4-FFF2-40B4-BE49-F238E27FC236}">
                <a16:creationId xmlns:a16="http://schemas.microsoft.com/office/drawing/2014/main" id="{E1DA1DEA-D1F7-AAC8-1CDC-E711A69BF3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E59F819-75B5-9503-FDF3-B5B5660EAE3E}"/>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221779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4862-F047-36CE-88F4-F9F3753A29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B216D6D-9E94-3130-7609-DB4E6EF11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719B6F-ABA7-11A9-D7AB-B8F36F757E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877A078-2ED6-A82E-657D-A0638879E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1B523-8B5E-EE7C-823A-D4B66022AF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095C1AD-3227-96CB-CFBF-4DB6D0149734}"/>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8" name="Footer Placeholder 7">
            <a:extLst>
              <a:ext uri="{FF2B5EF4-FFF2-40B4-BE49-F238E27FC236}">
                <a16:creationId xmlns:a16="http://schemas.microsoft.com/office/drawing/2014/main" id="{12537220-A3F4-FF78-2F84-A44073F49D2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34FDF2C-8A81-B08F-7ECE-C31784EB9F16}"/>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140787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3B4B-0831-5992-794B-5235866E76E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6D2F6FD-A7DB-76BE-080D-F7A573006AC2}"/>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4" name="Footer Placeholder 3">
            <a:extLst>
              <a:ext uri="{FF2B5EF4-FFF2-40B4-BE49-F238E27FC236}">
                <a16:creationId xmlns:a16="http://schemas.microsoft.com/office/drawing/2014/main" id="{BA621891-2331-1A81-C33F-A27BA100525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66D03FB-EFCC-C2A7-17A6-6BAFDF606366}"/>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57462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D58C5A-5B51-5674-D91B-5B89866174EB}"/>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3" name="Footer Placeholder 2">
            <a:extLst>
              <a:ext uri="{FF2B5EF4-FFF2-40B4-BE49-F238E27FC236}">
                <a16:creationId xmlns:a16="http://schemas.microsoft.com/office/drawing/2014/main" id="{D6A0FE14-430C-5680-4710-C20A0185909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FC5D699-87FC-A176-2741-727AE8D370BA}"/>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40855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6B0F-8A83-8375-E5C3-5C207AD34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A41304-9FDE-2358-43B4-9BDD1397E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54FAF1A-5965-D925-B234-E28EDDF55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61431-738B-663D-5BC1-CF183B4690E2}"/>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6" name="Footer Placeholder 5">
            <a:extLst>
              <a:ext uri="{FF2B5EF4-FFF2-40B4-BE49-F238E27FC236}">
                <a16:creationId xmlns:a16="http://schemas.microsoft.com/office/drawing/2014/main" id="{B2F65BEB-E954-ECC8-1A62-818E0F9403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A703D8-C970-D9EC-DDFA-02A423CA296F}"/>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240913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E75E-3FAE-779E-58F6-C2DF8EA78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DA49D70-EFB8-9390-8164-80A207D95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6D0BB46-F15F-F85C-B6EA-4DC0112A2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399FA-0107-217E-9ADA-43F336BF76BE}"/>
              </a:ext>
            </a:extLst>
          </p:cNvPr>
          <p:cNvSpPr>
            <a:spLocks noGrp="1"/>
          </p:cNvSpPr>
          <p:nvPr>
            <p:ph type="dt" sz="half" idx="10"/>
          </p:nvPr>
        </p:nvSpPr>
        <p:spPr/>
        <p:txBody>
          <a:bodyPr/>
          <a:lstStyle/>
          <a:p>
            <a:fld id="{6342DB99-83A5-4350-B54E-876D9ECDB23A}" type="datetimeFigureOut">
              <a:rPr lang="en-CA" smtClean="0"/>
              <a:t>2024-10-24</a:t>
            </a:fld>
            <a:endParaRPr lang="en-CA"/>
          </a:p>
        </p:txBody>
      </p:sp>
      <p:sp>
        <p:nvSpPr>
          <p:cNvPr id="6" name="Footer Placeholder 5">
            <a:extLst>
              <a:ext uri="{FF2B5EF4-FFF2-40B4-BE49-F238E27FC236}">
                <a16:creationId xmlns:a16="http://schemas.microsoft.com/office/drawing/2014/main" id="{BBF27BFE-9FEA-502B-90AA-715BB278C13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CDCC1C4-91EB-D259-AC7A-57F5EFCBA3FC}"/>
              </a:ext>
            </a:extLst>
          </p:cNvPr>
          <p:cNvSpPr>
            <a:spLocks noGrp="1"/>
          </p:cNvSpPr>
          <p:nvPr>
            <p:ph type="sldNum" sz="quarter" idx="12"/>
          </p:nvPr>
        </p:nvSpPr>
        <p:spPr/>
        <p:txBody>
          <a:bodyPr/>
          <a:lstStyle/>
          <a:p>
            <a:fld id="{BF7EE924-AD76-487C-A535-18AFF6BA80B4}" type="slidenum">
              <a:rPr lang="en-CA" smtClean="0"/>
              <a:t>‹#›</a:t>
            </a:fld>
            <a:endParaRPr lang="en-CA"/>
          </a:p>
        </p:txBody>
      </p:sp>
    </p:spTree>
    <p:extLst>
      <p:ext uri="{BB962C8B-B14F-4D97-AF65-F5344CB8AC3E}">
        <p14:creationId xmlns:p14="http://schemas.microsoft.com/office/powerpoint/2010/main" val="33594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6DDC7-F341-7EC9-E280-8E33E03E9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0D5AFD7-925D-444C-485B-5BDE68350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CFF9FB-60F4-C6B0-FEF0-B50ED3A11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2DB99-83A5-4350-B54E-876D9ECDB23A}" type="datetimeFigureOut">
              <a:rPr lang="en-CA" smtClean="0"/>
              <a:t>2024-10-24</a:t>
            </a:fld>
            <a:endParaRPr lang="en-CA"/>
          </a:p>
        </p:txBody>
      </p:sp>
      <p:sp>
        <p:nvSpPr>
          <p:cNvPr id="5" name="Footer Placeholder 4">
            <a:extLst>
              <a:ext uri="{FF2B5EF4-FFF2-40B4-BE49-F238E27FC236}">
                <a16:creationId xmlns:a16="http://schemas.microsoft.com/office/drawing/2014/main" id="{C6EE8171-7B1B-9BFB-B50C-5E09A65C0C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43266B7-1769-53D6-EF2E-8C94325B2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EE924-AD76-487C-A535-18AFF6BA80B4}" type="slidenum">
              <a:rPr lang="en-CA" smtClean="0"/>
              <a:t>‹#›</a:t>
            </a:fld>
            <a:endParaRPr lang="en-CA"/>
          </a:p>
        </p:txBody>
      </p:sp>
    </p:spTree>
    <p:extLst>
      <p:ext uri="{BB962C8B-B14F-4D97-AF65-F5344CB8AC3E}">
        <p14:creationId xmlns:p14="http://schemas.microsoft.com/office/powerpoint/2010/main" val="30590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ACA1-9E73-3C33-7C94-1605F384AE79}"/>
              </a:ext>
            </a:extLst>
          </p:cNvPr>
          <p:cNvSpPr>
            <a:spLocks noGrp="1"/>
          </p:cNvSpPr>
          <p:nvPr>
            <p:ph type="ctrTitle"/>
          </p:nvPr>
        </p:nvSpPr>
        <p:spPr>
          <a:xfrm>
            <a:off x="1745958" y="785424"/>
            <a:ext cx="8700083" cy="1000688"/>
          </a:xfrm>
        </p:spPr>
        <p:txBody>
          <a:bodyPr>
            <a:normAutofit fontScale="90000"/>
          </a:bodyPr>
          <a:lstStyle/>
          <a:p>
            <a:r>
              <a:rPr lang="en-US" sz="3400" dirty="0"/>
              <a:t>Developing the Climate Test: Performance Metrics of Climate Robustness</a:t>
            </a:r>
            <a:endParaRPr lang="en-CA" sz="3400" dirty="0"/>
          </a:p>
        </p:txBody>
      </p:sp>
      <p:sp>
        <p:nvSpPr>
          <p:cNvPr id="3" name="Subtitle 2">
            <a:extLst>
              <a:ext uri="{FF2B5EF4-FFF2-40B4-BE49-F238E27FC236}">
                <a16:creationId xmlns:a16="http://schemas.microsoft.com/office/drawing/2014/main" id="{931052E8-AEA5-93F2-5859-1E448C484019}"/>
              </a:ext>
            </a:extLst>
          </p:cNvPr>
          <p:cNvSpPr>
            <a:spLocks noGrp="1"/>
          </p:cNvSpPr>
          <p:nvPr>
            <p:ph type="subTitle" idx="1"/>
          </p:nvPr>
        </p:nvSpPr>
        <p:spPr>
          <a:xfrm>
            <a:off x="1524000" y="2073360"/>
            <a:ext cx="9144000" cy="1291975"/>
          </a:xfrm>
        </p:spPr>
        <p:txBody>
          <a:bodyPr>
            <a:normAutofit/>
          </a:bodyPr>
          <a:lstStyle/>
          <a:p>
            <a:r>
              <a:rPr lang="en-CA" dirty="0"/>
              <a:t>ICCAT SCRS/2024/148</a:t>
            </a:r>
          </a:p>
          <a:p>
            <a:r>
              <a:rPr lang="en-CA" sz="2000" dirty="0"/>
              <a:t>Tom Carruthers</a:t>
            </a:r>
          </a:p>
        </p:txBody>
      </p:sp>
      <p:pic>
        <p:nvPicPr>
          <p:cNvPr id="5" name="Picture 4">
            <a:extLst>
              <a:ext uri="{FF2B5EF4-FFF2-40B4-BE49-F238E27FC236}">
                <a16:creationId xmlns:a16="http://schemas.microsoft.com/office/drawing/2014/main" id="{75716249-D980-F1D1-A9BE-088B3923F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73" y="5562763"/>
            <a:ext cx="2155914" cy="812065"/>
          </a:xfrm>
          <a:prstGeom prst="rect">
            <a:avLst/>
          </a:prstGeom>
        </p:spPr>
      </p:pic>
      <p:pic>
        <p:nvPicPr>
          <p:cNvPr id="7" name="Picture 6">
            <a:extLst>
              <a:ext uri="{FF2B5EF4-FFF2-40B4-BE49-F238E27FC236}">
                <a16:creationId xmlns:a16="http://schemas.microsoft.com/office/drawing/2014/main" id="{BEB1B81D-43C8-C1C3-E90C-8DE918A0A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709" y="5510154"/>
            <a:ext cx="1856955" cy="906537"/>
          </a:xfrm>
          <a:prstGeom prst="rect">
            <a:avLst/>
          </a:prstGeom>
        </p:spPr>
      </p:pic>
      <p:sp>
        <p:nvSpPr>
          <p:cNvPr id="16" name="TextBox 15">
            <a:extLst>
              <a:ext uri="{FF2B5EF4-FFF2-40B4-BE49-F238E27FC236}">
                <a16:creationId xmlns:a16="http://schemas.microsoft.com/office/drawing/2014/main" id="{43E3B4B9-53F2-827B-3EC2-629CD6E7C0C7}"/>
              </a:ext>
            </a:extLst>
          </p:cNvPr>
          <p:cNvSpPr txBox="1"/>
          <p:nvPr/>
        </p:nvSpPr>
        <p:spPr>
          <a:xfrm>
            <a:off x="3611921" y="4944559"/>
            <a:ext cx="5033467" cy="369332"/>
          </a:xfrm>
          <a:prstGeom prst="rect">
            <a:avLst/>
          </a:prstGeom>
          <a:noFill/>
        </p:spPr>
        <p:txBody>
          <a:bodyPr wrap="square" rtlCol="0">
            <a:spAutoFit/>
          </a:bodyPr>
          <a:lstStyle/>
          <a:p>
            <a:pPr algn="ctr"/>
            <a:r>
              <a:rPr lang="en-CA" dirty="0"/>
              <a:t>25</a:t>
            </a:r>
            <a:r>
              <a:rPr lang="en-CA" baseline="30000" dirty="0"/>
              <a:t>th </a:t>
            </a:r>
            <a:r>
              <a:rPr lang="en-CA" dirty="0"/>
              <a:t>October 2024, IOTC Methods</a:t>
            </a:r>
          </a:p>
        </p:txBody>
      </p:sp>
      <p:sp>
        <p:nvSpPr>
          <p:cNvPr id="11" name="Rectangle 10">
            <a:extLst>
              <a:ext uri="{FF2B5EF4-FFF2-40B4-BE49-F238E27FC236}">
                <a16:creationId xmlns:a16="http://schemas.microsoft.com/office/drawing/2014/main" id="{A3DF8007-97BF-364E-234A-0DF6F70AF9EB}"/>
              </a:ext>
            </a:extLst>
          </p:cNvPr>
          <p:cNvSpPr/>
          <p:nvPr/>
        </p:nvSpPr>
        <p:spPr>
          <a:xfrm>
            <a:off x="7442957" y="3179534"/>
            <a:ext cx="306117" cy="2006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37EBC760-8396-34D3-C8A7-0B55EAF053E9}"/>
              </a:ext>
            </a:extLst>
          </p:cNvPr>
          <p:cNvSpPr/>
          <p:nvPr/>
        </p:nvSpPr>
        <p:spPr>
          <a:xfrm>
            <a:off x="8622501" y="3145753"/>
            <a:ext cx="731439" cy="2006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5CB094B6-BDF9-D474-0804-07AC7BB9C5E7}"/>
              </a:ext>
            </a:extLst>
          </p:cNvPr>
          <p:cNvPicPr>
            <a:picLocks noChangeAspect="1"/>
          </p:cNvPicPr>
          <p:nvPr/>
        </p:nvPicPr>
        <p:blipFill>
          <a:blip r:embed="rId4"/>
          <a:stretch>
            <a:fillRect/>
          </a:stretch>
        </p:blipFill>
        <p:spPr>
          <a:xfrm>
            <a:off x="6335473" y="3184241"/>
            <a:ext cx="1931021" cy="1433716"/>
          </a:xfrm>
          <a:prstGeom prst="rect">
            <a:avLst/>
          </a:prstGeom>
        </p:spPr>
      </p:pic>
      <p:pic>
        <p:nvPicPr>
          <p:cNvPr id="14" name="Picture 13">
            <a:extLst>
              <a:ext uri="{FF2B5EF4-FFF2-40B4-BE49-F238E27FC236}">
                <a16:creationId xmlns:a16="http://schemas.microsoft.com/office/drawing/2014/main" id="{AA881FF7-5B6D-1F80-4736-A7F6D48DFC3A}"/>
              </a:ext>
            </a:extLst>
          </p:cNvPr>
          <p:cNvPicPr>
            <a:picLocks noChangeAspect="1"/>
          </p:cNvPicPr>
          <p:nvPr/>
        </p:nvPicPr>
        <p:blipFill>
          <a:blip r:embed="rId5"/>
          <a:stretch>
            <a:fillRect/>
          </a:stretch>
        </p:blipFill>
        <p:spPr>
          <a:xfrm>
            <a:off x="8491387" y="3192120"/>
            <a:ext cx="1931021" cy="1446943"/>
          </a:xfrm>
          <a:prstGeom prst="rect">
            <a:avLst/>
          </a:prstGeom>
        </p:spPr>
      </p:pic>
      <p:pic>
        <p:nvPicPr>
          <p:cNvPr id="15" name="Picture 14">
            <a:extLst>
              <a:ext uri="{FF2B5EF4-FFF2-40B4-BE49-F238E27FC236}">
                <a16:creationId xmlns:a16="http://schemas.microsoft.com/office/drawing/2014/main" id="{85DDE987-EC7C-2C59-DB20-35905A0D2B07}"/>
              </a:ext>
            </a:extLst>
          </p:cNvPr>
          <p:cNvPicPr>
            <a:picLocks noChangeAspect="1"/>
          </p:cNvPicPr>
          <p:nvPr/>
        </p:nvPicPr>
        <p:blipFill>
          <a:blip r:embed="rId6"/>
          <a:stretch>
            <a:fillRect/>
          </a:stretch>
        </p:blipFill>
        <p:spPr>
          <a:xfrm>
            <a:off x="1898720" y="3184241"/>
            <a:ext cx="1966767" cy="1428343"/>
          </a:xfrm>
          <a:prstGeom prst="rect">
            <a:avLst/>
          </a:prstGeom>
        </p:spPr>
      </p:pic>
      <p:pic>
        <p:nvPicPr>
          <p:cNvPr id="18" name="Picture 17">
            <a:extLst>
              <a:ext uri="{FF2B5EF4-FFF2-40B4-BE49-F238E27FC236}">
                <a16:creationId xmlns:a16="http://schemas.microsoft.com/office/drawing/2014/main" id="{09B1D3E4-3AFF-423E-753C-1142399A7119}"/>
              </a:ext>
            </a:extLst>
          </p:cNvPr>
          <p:cNvPicPr>
            <a:picLocks noChangeAspect="1"/>
          </p:cNvPicPr>
          <p:nvPr/>
        </p:nvPicPr>
        <p:blipFill>
          <a:blip r:embed="rId7"/>
          <a:srcRect l="6073" r="6094"/>
          <a:stretch/>
        </p:blipFill>
        <p:spPr>
          <a:xfrm>
            <a:off x="4097516" y="3192120"/>
            <a:ext cx="2005928" cy="1420464"/>
          </a:xfrm>
          <a:prstGeom prst="rect">
            <a:avLst/>
          </a:prstGeom>
        </p:spPr>
      </p:pic>
    </p:spTree>
    <p:extLst>
      <p:ext uri="{BB962C8B-B14F-4D97-AF65-F5344CB8AC3E}">
        <p14:creationId xmlns:p14="http://schemas.microsoft.com/office/powerpoint/2010/main" val="220603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B392E-96E3-39A8-4657-2637133D99C1}"/>
              </a:ext>
            </a:extLst>
          </p:cNvPr>
          <p:cNvSpPr txBox="1"/>
          <p:nvPr/>
        </p:nvSpPr>
        <p:spPr>
          <a:xfrm>
            <a:off x="732867" y="1010283"/>
            <a:ext cx="10920036" cy="5586145"/>
          </a:xfrm>
          <a:prstGeom prst="rect">
            <a:avLst/>
          </a:prstGeom>
          <a:noFill/>
        </p:spPr>
        <p:txBody>
          <a:bodyPr wrap="square" rtlCol="0">
            <a:spAutoFit/>
          </a:bodyPr>
          <a:lstStyle/>
          <a:p>
            <a:r>
              <a:rPr lang="en-CA" sz="2100" dirty="0"/>
              <a:t>Converted the Base 2022 SS3 stock assessment for bigeye tuna into an OpenMSE operating model. </a:t>
            </a:r>
          </a:p>
          <a:p>
            <a:endParaRPr lang="en-CA" sz="2100" dirty="0"/>
          </a:p>
          <a:p>
            <a:r>
              <a:rPr lang="en-CA" sz="2100" dirty="0"/>
              <a:t>Created three archetypes of management procedure (following the types adopted / tested for bluefin and swordfish and MSEs elsewhere)</a:t>
            </a:r>
          </a:p>
          <a:p>
            <a:endParaRPr lang="en-CA" sz="2100" dirty="0"/>
          </a:p>
          <a:p>
            <a:pPr marL="90488"/>
            <a:r>
              <a:rPr lang="en-CA" sz="2100" dirty="0"/>
              <a:t>(</a:t>
            </a:r>
            <a:r>
              <a:rPr lang="en-CA" sz="2100" b="1" dirty="0"/>
              <a:t>It</a:t>
            </a:r>
            <a:r>
              <a:rPr lang="en-CA" sz="2100" dirty="0"/>
              <a:t>)  Index target (more TAC if </a:t>
            </a:r>
            <a:r>
              <a:rPr lang="en-CA" sz="2100" i="1" dirty="0"/>
              <a:t>index</a:t>
            </a:r>
            <a:r>
              <a:rPr lang="en-CA" sz="2100" dirty="0"/>
              <a:t> above target level, less TAC if </a:t>
            </a:r>
            <a:r>
              <a:rPr lang="en-CA" sz="2100" i="1" dirty="0"/>
              <a:t>index</a:t>
            </a:r>
            <a:r>
              <a:rPr lang="en-CA" sz="2100" dirty="0"/>
              <a:t> below target level)</a:t>
            </a:r>
          </a:p>
          <a:p>
            <a:pPr marL="90488"/>
            <a:r>
              <a:rPr lang="en-CA" sz="2100" dirty="0"/>
              <a:t>(</a:t>
            </a:r>
            <a:r>
              <a:rPr lang="en-CA" sz="2100" b="1" dirty="0"/>
              <a:t>Ir</a:t>
            </a:r>
            <a:r>
              <a:rPr lang="en-CA" sz="2100" dirty="0"/>
              <a:t>)  Index ratio (TAC = </a:t>
            </a:r>
            <a:r>
              <a:rPr lang="el-GR" sz="2100" i="1" dirty="0"/>
              <a:t>θ</a:t>
            </a:r>
            <a:r>
              <a:rPr lang="en-CA" sz="2100" dirty="0"/>
              <a:t> x </a:t>
            </a:r>
            <a:r>
              <a:rPr lang="en-CA" sz="2100" i="1" dirty="0"/>
              <a:t>index</a:t>
            </a:r>
            <a:r>
              <a:rPr lang="en-CA" sz="2100" dirty="0"/>
              <a:t>)</a:t>
            </a:r>
          </a:p>
          <a:p>
            <a:pPr marL="90488"/>
            <a:r>
              <a:rPr lang="en-CA" sz="2100" dirty="0"/>
              <a:t>(</a:t>
            </a:r>
            <a:r>
              <a:rPr lang="en-CA" sz="2100" b="1" dirty="0"/>
              <a:t>Is</a:t>
            </a:r>
            <a:r>
              <a:rPr lang="en-CA" sz="2100" dirty="0"/>
              <a:t>)  Index slope (more TAC if index is increasing, less TAC if index is decreasing)</a:t>
            </a:r>
          </a:p>
          <a:p>
            <a:endParaRPr lang="en-CA" sz="2100" dirty="0"/>
          </a:p>
          <a:p>
            <a:r>
              <a:rPr lang="en-CA" sz="2100" dirty="0"/>
              <a:t>Created two derivatives of each MP archetype:</a:t>
            </a:r>
          </a:p>
          <a:p>
            <a:endParaRPr lang="en-CA" sz="2100" dirty="0"/>
          </a:p>
          <a:p>
            <a:pPr marL="90488"/>
            <a:r>
              <a:rPr lang="en-CA" sz="2100" dirty="0"/>
              <a:t>(</a:t>
            </a:r>
            <a:r>
              <a:rPr lang="en-CA" sz="2100" b="1" dirty="0"/>
              <a:t>_5</a:t>
            </a:r>
            <a:r>
              <a:rPr lang="en-CA" sz="2100" dirty="0"/>
              <a:t>)   Maximum of 5% changes in TAC among years (It_5, Ir_5, Is_5)</a:t>
            </a:r>
          </a:p>
          <a:p>
            <a:pPr marL="90488"/>
            <a:r>
              <a:rPr lang="en-CA" sz="2100" dirty="0"/>
              <a:t>(</a:t>
            </a:r>
            <a:r>
              <a:rPr lang="en-CA" sz="2100" b="1" dirty="0"/>
              <a:t>_10</a:t>
            </a:r>
            <a:r>
              <a:rPr lang="en-CA" sz="2100" dirty="0"/>
              <a:t>) Maximum of 10% changes in TAC among years (It_10, Ir_10, Is_10)</a:t>
            </a:r>
          </a:p>
          <a:p>
            <a:endParaRPr lang="en-CA" sz="2100" dirty="0"/>
          </a:p>
          <a:p>
            <a:r>
              <a:rPr lang="en-CA" sz="2100" dirty="0"/>
              <a:t>Tested these 6 MPs for future scenarios for increasing natural mortality rate (M), decreasing recruitment strength (R), decreasing somatic growth (K) and decreasing condition factor (C)  </a:t>
            </a:r>
          </a:p>
          <a:p>
            <a:endParaRPr lang="en-CA" sz="21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0872" y="392687"/>
            <a:ext cx="5722013" cy="461665"/>
          </a:xfrm>
          <a:prstGeom prst="rect">
            <a:avLst/>
          </a:prstGeom>
          <a:noFill/>
        </p:spPr>
        <p:txBody>
          <a:bodyPr wrap="square" rtlCol="0">
            <a:spAutoFit/>
          </a:bodyPr>
          <a:lstStyle/>
          <a:p>
            <a:r>
              <a:rPr lang="en-CA" sz="2400" b="1" dirty="0"/>
              <a:t>4. Methods</a:t>
            </a:r>
          </a:p>
        </p:txBody>
      </p:sp>
    </p:spTree>
    <p:extLst>
      <p:ext uri="{BB962C8B-B14F-4D97-AF65-F5344CB8AC3E}">
        <p14:creationId xmlns:p14="http://schemas.microsoft.com/office/powerpoint/2010/main" val="165559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B6A62-B4D6-347B-9F1C-547D9CB1CF64}"/>
              </a:ext>
            </a:extLst>
          </p:cNvPr>
          <p:cNvPicPr>
            <a:picLocks noChangeAspect="1"/>
          </p:cNvPicPr>
          <p:nvPr/>
        </p:nvPicPr>
        <p:blipFill>
          <a:blip r:embed="rId3"/>
          <a:srcRect l="3437" b="52152"/>
          <a:stretch/>
        </p:blipFill>
        <p:spPr>
          <a:xfrm>
            <a:off x="1409085" y="2059719"/>
            <a:ext cx="9808023" cy="4255045"/>
          </a:xfrm>
          <a:prstGeom prst="rect">
            <a:avLst/>
          </a:prstGeom>
        </p:spPr>
      </p:pic>
      <p:sp>
        <p:nvSpPr>
          <p:cNvPr id="3" name="TextBox 2">
            <a:extLst>
              <a:ext uri="{FF2B5EF4-FFF2-40B4-BE49-F238E27FC236}">
                <a16:creationId xmlns:a16="http://schemas.microsoft.com/office/drawing/2014/main" id="{7F2B392E-96E3-39A8-4657-2637133D99C1}"/>
              </a:ext>
            </a:extLst>
          </p:cNvPr>
          <p:cNvSpPr txBox="1"/>
          <p:nvPr/>
        </p:nvSpPr>
        <p:spPr>
          <a:xfrm>
            <a:off x="476481" y="857158"/>
            <a:ext cx="11567794" cy="2031325"/>
          </a:xfrm>
          <a:prstGeom prst="rect">
            <a:avLst/>
          </a:prstGeom>
          <a:noFill/>
        </p:spPr>
        <p:txBody>
          <a:bodyPr wrap="square" rtlCol="0">
            <a:spAutoFit/>
          </a:bodyPr>
          <a:lstStyle/>
          <a:p>
            <a:pPr marL="285750" indent="-285750">
              <a:buFont typeface="Arial" panose="020B0604020202020204" pitchFamily="34" charset="0"/>
              <a:buChar char="•"/>
            </a:pPr>
            <a:r>
              <a:rPr lang="en-CA" sz="2100" dirty="0"/>
              <a:t>Defined a </a:t>
            </a:r>
            <a:r>
              <a:rPr lang="en-CA" sz="2100" b="1" dirty="0">
                <a:solidFill>
                  <a:srgbClr val="AA4741"/>
                </a:solidFill>
              </a:rPr>
              <a:t>threshold for ‘robust’ </a:t>
            </a:r>
            <a:r>
              <a:rPr lang="en-CA" sz="2100" dirty="0"/>
              <a:t>as a decline in biomass of more than 30% after 20 projected years</a:t>
            </a:r>
          </a:p>
          <a:p>
            <a:pPr marL="285750" indent="-285750">
              <a:buFont typeface="Arial" panose="020B0604020202020204" pitchFamily="34" charset="0"/>
              <a:buChar char="•"/>
            </a:pPr>
            <a:r>
              <a:rPr lang="en-CA" sz="2100" dirty="0"/>
              <a:t>Tuned a range of empirical MPs to zero trend (flat) over 30 projected years</a:t>
            </a:r>
          </a:p>
          <a:p>
            <a:pPr marL="285750" indent="-285750">
              <a:buFont typeface="Arial" panose="020B0604020202020204" pitchFamily="34" charset="0"/>
              <a:buChar char="•"/>
            </a:pPr>
            <a:r>
              <a:rPr lang="en-CA" sz="2100" dirty="0"/>
              <a:t>Imposed increasing levels of each climate test and recorded the level where the MP passed the threshold: </a:t>
            </a:r>
          </a:p>
          <a:p>
            <a:pPr marL="285750" indent="-285750">
              <a:buFont typeface="Arial" panose="020B0604020202020204" pitchFamily="34" charset="0"/>
              <a:buChar char="•"/>
            </a:pPr>
            <a:endParaRPr lang="en-CA" sz="2100" dirty="0"/>
          </a:p>
          <a:p>
            <a:endParaRPr lang="en-CA" sz="21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4. Methods</a:t>
            </a:r>
          </a:p>
        </p:txBody>
      </p:sp>
      <p:sp>
        <p:nvSpPr>
          <p:cNvPr id="5" name="TextBox 4">
            <a:extLst>
              <a:ext uri="{FF2B5EF4-FFF2-40B4-BE49-F238E27FC236}">
                <a16:creationId xmlns:a16="http://schemas.microsoft.com/office/drawing/2014/main" id="{C5C23971-0AD5-A008-78C1-CEF3C7A0A074}"/>
              </a:ext>
            </a:extLst>
          </p:cNvPr>
          <p:cNvSpPr txBox="1"/>
          <p:nvPr/>
        </p:nvSpPr>
        <p:spPr>
          <a:xfrm rot="16200000">
            <a:off x="-86161" y="4074447"/>
            <a:ext cx="2515722" cy="369332"/>
          </a:xfrm>
          <a:prstGeom prst="rect">
            <a:avLst/>
          </a:prstGeom>
          <a:noFill/>
        </p:spPr>
        <p:txBody>
          <a:bodyPr wrap="square" rtlCol="0">
            <a:spAutoFit/>
          </a:bodyPr>
          <a:lstStyle/>
          <a:p>
            <a:r>
              <a:rPr lang="en-CA" dirty="0"/>
              <a:t>Spawning Biomass (kt)</a:t>
            </a:r>
          </a:p>
        </p:txBody>
      </p:sp>
      <p:sp>
        <p:nvSpPr>
          <p:cNvPr id="6" name="TextBox 5">
            <a:extLst>
              <a:ext uri="{FF2B5EF4-FFF2-40B4-BE49-F238E27FC236}">
                <a16:creationId xmlns:a16="http://schemas.microsoft.com/office/drawing/2014/main" id="{55ED8033-2408-1EAA-CBA4-B1E031302017}"/>
              </a:ext>
            </a:extLst>
          </p:cNvPr>
          <p:cNvSpPr txBox="1"/>
          <p:nvPr/>
        </p:nvSpPr>
        <p:spPr>
          <a:xfrm>
            <a:off x="3107838" y="6368057"/>
            <a:ext cx="3062959" cy="369332"/>
          </a:xfrm>
          <a:prstGeom prst="rect">
            <a:avLst/>
          </a:prstGeom>
          <a:noFill/>
        </p:spPr>
        <p:txBody>
          <a:bodyPr wrap="square" rtlCol="0">
            <a:spAutoFit/>
          </a:bodyPr>
          <a:lstStyle/>
          <a:p>
            <a:r>
              <a:rPr lang="en-CA" dirty="0"/>
              <a:t>Projection Year</a:t>
            </a:r>
          </a:p>
        </p:txBody>
      </p:sp>
      <p:sp>
        <p:nvSpPr>
          <p:cNvPr id="8" name="TextBox 7">
            <a:extLst>
              <a:ext uri="{FF2B5EF4-FFF2-40B4-BE49-F238E27FC236}">
                <a16:creationId xmlns:a16="http://schemas.microsoft.com/office/drawing/2014/main" id="{B683A917-EC24-BB97-69C4-D1670458ADDB}"/>
              </a:ext>
            </a:extLst>
          </p:cNvPr>
          <p:cNvSpPr txBox="1"/>
          <p:nvPr/>
        </p:nvSpPr>
        <p:spPr>
          <a:xfrm>
            <a:off x="7246294" y="6314764"/>
            <a:ext cx="3970814" cy="369332"/>
          </a:xfrm>
          <a:prstGeom prst="rect">
            <a:avLst/>
          </a:prstGeom>
          <a:noFill/>
        </p:spPr>
        <p:txBody>
          <a:bodyPr wrap="square" rtlCol="0">
            <a:spAutoFit/>
          </a:bodyPr>
          <a:lstStyle/>
          <a:p>
            <a:r>
              <a:rPr lang="en-CA" dirty="0"/>
              <a:t>Value of somatic growth parameter K</a:t>
            </a:r>
          </a:p>
        </p:txBody>
      </p:sp>
      <p:sp>
        <p:nvSpPr>
          <p:cNvPr id="10" name="Rectangle 9">
            <a:extLst>
              <a:ext uri="{FF2B5EF4-FFF2-40B4-BE49-F238E27FC236}">
                <a16:creationId xmlns:a16="http://schemas.microsoft.com/office/drawing/2014/main" id="{13FE0305-E6BE-DA40-E9B2-8124575BACF6}"/>
              </a:ext>
            </a:extLst>
          </p:cNvPr>
          <p:cNvSpPr/>
          <p:nvPr/>
        </p:nvSpPr>
        <p:spPr>
          <a:xfrm>
            <a:off x="6313096" y="2560595"/>
            <a:ext cx="5119709" cy="42550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453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125A98-6F80-BB54-79BC-AEFF20F4E5DC}"/>
              </a:ext>
            </a:extLst>
          </p:cNvPr>
          <p:cNvPicPr>
            <a:picLocks noChangeAspect="1"/>
          </p:cNvPicPr>
          <p:nvPr/>
        </p:nvPicPr>
        <p:blipFill>
          <a:blip r:embed="rId2"/>
          <a:stretch>
            <a:fillRect/>
          </a:stretch>
        </p:blipFill>
        <p:spPr>
          <a:xfrm>
            <a:off x="313527" y="0"/>
            <a:ext cx="7775828" cy="6807985"/>
          </a:xfrm>
          <a:prstGeom prst="rect">
            <a:avLst/>
          </a:prstGeom>
        </p:spPr>
      </p:pic>
      <p:sp>
        <p:nvSpPr>
          <p:cNvPr id="6" name="TextBox 5">
            <a:extLst>
              <a:ext uri="{FF2B5EF4-FFF2-40B4-BE49-F238E27FC236}">
                <a16:creationId xmlns:a16="http://schemas.microsoft.com/office/drawing/2014/main" id="{C0408EE8-F0D4-8A32-36E5-8EC70C6F7B30}"/>
              </a:ext>
            </a:extLst>
          </p:cNvPr>
          <p:cNvSpPr txBox="1"/>
          <p:nvPr/>
        </p:nvSpPr>
        <p:spPr>
          <a:xfrm>
            <a:off x="8428436" y="3590280"/>
            <a:ext cx="3450037" cy="1323439"/>
          </a:xfrm>
          <a:prstGeom prst="rect">
            <a:avLst/>
          </a:prstGeom>
          <a:noFill/>
        </p:spPr>
        <p:txBody>
          <a:bodyPr wrap="square" rtlCol="0">
            <a:spAutoFit/>
          </a:bodyPr>
          <a:lstStyle/>
          <a:p>
            <a:r>
              <a:rPr lang="en-CA" sz="2000" dirty="0"/>
              <a:t>The Index target MP is substantially more robust to climate scenarios when it allows for TAC changes of 10%</a:t>
            </a:r>
          </a:p>
        </p:txBody>
      </p:sp>
    </p:spTree>
    <p:extLst>
      <p:ext uri="{BB962C8B-B14F-4D97-AF65-F5344CB8AC3E}">
        <p14:creationId xmlns:p14="http://schemas.microsoft.com/office/powerpoint/2010/main" val="228749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5. Results</a:t>
            </a:r>
          </a:p>
        </p:txBody>
      </p:sp>
      <p:pic>
        <p:nvPicPr>
          <p:cNvPr id="2" name="Picture 1">
            <a:extLst>
              <a:ext uri="{FF2B5EF4-FFF2-40B4-BE49-F238E27FC236}">
                <a16:creationId xmlns:a16="http://schemas.microsoft.com/office/drawing/2014/main" id="{9D6E325A-7DD9-DA83-5F46-A99FA457C3CC}"/>
              </a:ext>
            </a:extLst>
          </p:cNvPr>
          <p:cNvPicPr>
            <a:picLocks noChangeAspect="1"/>
          </p:cNvPicPr>
          <p:nvPr/>
        </p:nvPicPr>
        <p:blipFill>
          <a:blip r:embed="rId3"/>
          <a:stretch>
            <a:fillRect/>
          </a:stretch>
        </p:blipFill>
        <p:spPr>
          <a:xfrm>
            <a:off x="4592861" y="3005524"/>
            <a:ext cx="7316876" cy="3779858"/>
          </a:xfrm>
          <a:prstGeom prst="rect">
            <a:avLst/>
          </a:prstGeom>
        </p:spPr>
      </p:pic>
      <p:sp>
        <p:nvSpPr>
          <p:cNvPr id="9" name="TextBox 8">
            <a:extLst>
              <a:ext uri="{FF2B5EF4-FFF2-40B4-BE49-F238E27FC236}">
                <a16:creationId xmlns:a16="http://schemas.microsoft.com/office/drawing/2014/main" id="{342CA579-399D-6858-7CDC-C874C731E045}"/>
              </a:ext>
            </a:extLst>
          </p:cNvPr>
          <p:cNvSpPr txBox="1"/>
          <p:nvPr/>
        </p:nvSpPr>
        <p:spPr>
          <a:xfrm>
            <a:off x="3988579" y="204757"/>
            <a:ext cx="8053050" cy="2754600"/>
          </a:xfrm>
          <a:prstGeom prst="rect">
            <a:avLst/>
          </a:prstGeom>
          <a:noFill/>
        </p:spPr>
        <p:txBody>
          <a:bodyPr wrap="square">
            <a:spAutoFit/>
          </a:bodyPr>
          <a:lstStyle/>
          <a:p>
            <a:pPr>
              <a:spcAft>
                <a:spcPts val="600"/>
              </a:spcAft>
            </a:pPr>
            <a:r>
              <a:rPr lang="en-US" sz="2100" dirty="0"/>
              <a:t>Tabulated numbers are the percentage change in each impact before the robustness threshold is reached. Higher percentages that are shaded green represent higher robustness. Shading is scaled per climate test (by column) according to the maximum robustness (highest %) </a:t>
            </a:r>
          </a:p>
          <a:p>
            <a:r>
              <a:rPr lang="en-US" sz="2100" b="1" dirty="0">
                <a:latin typeface="Times New Roman" panose="02020603050405020304" pitchFamily="18" charset="0"/>
                <a:cs typeface="Times New Roman" panose="02020603050405020304" pitchFamily="18" charset="0"/>
              </a:rPr>
              <a:t>M</a:t>
            </a:r>
            <a:r>
              <a:rPr lang="en-US" sz="2100" dirty="0"/>
              <a:t> = increasing natural mortality rate </a:t>
            </a:r>
          </a:p>
          <a:p>
            <a:r>
              <a:rPr lang="en-US" sz="2100" dirty="0"/>
              <a:t>	</a:t>
            </a:r>
            <a:r>
              <a:rPr lang="en-US" sz="2100" b="1" dirty="0">
                <a:latin typeface="Times New Roman" panose="02020603050405020304" pitchFamily="18" charset="0"/>
                <a:cs typeface="Times New Roman" panose="02020603050405020304" pitchFamily="18" charset="0"/>
              </a:rPr>
              <a:t>R</a:t>
            </a:r>
            <a:r>
              <a:rPr lang="en-US" sz="2100" dirty="0"/>
              <a:t> = decreasing recruitment strength</a:t>
            </a:r>
          </a:p>
          <a:p>
            <a:r>
              <a:rPr lang="en-US" sz="2100" dirty="0"/>
              <a:t>		</a:t>
            </a:r>
            <a:r>
              <a:rPr lang="en-US" sz="2100" b="1" dirty="0">
                <a:latin typeface="Times New Roman" panose="02020603050405020304" pitchFamily="18" charset="0"/>
                <a:cs typeface="Times New Roman" panose="02020603050405020304" pitchFamily="18" charset="0"/>
              </a:rPr>
              <a:t>K</a:t>
            </a:r>
            <a:r>
              <a:rPr lang="en-US" sz="2100" dirty="0"/>
              <a:t> = decreasing somatic growth</a:t>
            </a:r>
          </a:p>
          <a:p>
            <a:r>
              <a:rPr lang="en-US" sz="2100" dirty="0"/>
              <a:t>			</a:t>
            </a:r>
            <a:r>
              <a:rPr lang="en-US" sz="2100" b="1" dirty="0">
                <a:latin typeface="Times New Roman" panose="02020603050405020304" pitchFamily="18" charset="0"/>
                <a:cs typeface="Times New Roman" panose="02020603050405020304" pitchFamily="18" charset="0"/>
              </a:rPr>
              <a:t>C</a:t>
            </a:r>
            <a:r>
              <a:rPr lang="en-US" sz="2100" dirty="0"/>
              <a:t> = decreasing condition factor (weight at age)</a:t>
            </a:r>
            <a:endParaRPr lang="en-CA" sz="2100" dirty="0"/>
          </a:p>
        </p:txBody>
      </p:sp>
      <p:sp>
        <p:nvSpPr>
          <p:cNvPr id="10" name="TextBox 9">
            <a:extLst>
              <a:ext uri="{FF2B5EF4-FFF2-40B4-BE49-F238E27FC236}">
                <a16:creationId xmlns:a16="http://schemas.microsoft.com/office/drawing/2014/main" id="{AD152B96-7AA9-6603-756B-71D853F02FCF}"/>
              </a:ext>
            </a:extLst>
          </p:cNvPr>
          <p:cNvSpPr txBox="1"/>
          <p:nvPr/>
        </p:nvSpPr>
        <p:spPr>
          <a:xfrm>
            <a:off x="201954" y="975034"/>
            <a:ext cx="3646380" cy="547842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CA" sz="2200" dirty="0"/>
              <a:t>Index target MP allowing up to a 10% TAC change was consistently more ‘climate robust’ than the other MPs </a:t>
            </a:r>
          </a:p>
          <a:p>
            <a:pPr marL="342900" indent="-342900">
              <a:spcAft>
                <a:spcPts val="1200"/>
              </a:spcAft>
              <a:buFont typeface="Arial" panose="020B0604020202020204" pitchFamily="34" charset="0"/>
              <a:buChar char="•"/>
            </a:pPr>
            <a:r>
              <a:rPr lang="en-CA" sz="2200" dirty="0"/>
              <a:t>Smaller % changes in M were required to breach the threshold (MPs were most sensitivity to M, then K, then recruitment, then condition factor)</a:t>
            </a:r>
          </a:p>
          <a:p>
            <a:pPr marL="342900" indent="-342900">
              <a:spcAft>
                <a:spcPts val="1200"/>
              </a:spcAft>
              <a:buFont typeface="Arial" panose="020B0604020202020204" pitchFamily="34" charset="0"/>
              <a:buChar char="•"/>
            </a:pPr>
            <a:r>
              <a:rPr lang="en-CA" sz="2200" dirty="0"/>
              <a:t>The highest variability in climate resilience occurred with respect to  condition factor</a:t>
            </a:r>
          </a:p>
        </p:txBody>
      </p:sp>
    </p:spTree>
    <p:extLst>
      <p:ext uri="{BB962C8B-B14F-4D97-AF65-F5344CB8AC3E}">
        <p14:creationId xmlns:p14="http://schemas.microsoft.com/office/powerpoint/2010/main" val="38794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7F7F8-68BE-A214-821F-315228C2046F}"/>
              </a:ext>
            </a:extLst>
          </p:cNvPr>
          <p:cNvSpPr>
            <a:spLocks noGrp="1"/>
          </p:cNvSpPr>
          <p:nvPr>
            <p:ph idx="1"/>
          </p:nvPr>
        </p:nvSpPr>
        <p:spPr>
          <a:xfrm>
            <a:off x="838200" y="1651032"/>
            <a:ext cx="10515600" cy="4581331"/>
          </a:xfrm>
        </p:spPr>
        <p:txBody>
          <a:bodyPr>
            <a:normAutofit/>
          </a:bodyPr>
          <a:lstStyle/>
          <a:p>
            <a:pPr>
              <a:spcAft>
                <a:spcPts val="900"/>
              </a:spcAft>
            </a:pPr>
            <a:r>
              <a:rPr lang="en-CA" sz="2200" dirty="0"/>
              <a:t>Should we wait for scientifically defensible forecasts for individual taxon and location before developing climate-robust management advice?</a:t>
            </a:r>
          </a:p>
          <a:p>
            <a:pPr>
              <a:spcAft>
                <a:spcPts val="900"/>
              </a:spcAft>
            </a:pPr>
            <a:r>
              <a:rPr lang="en-CA" sz="2200" dirty="0"/>
              <a:t>There are relatively few types of single-species impacts arising from 1000’s of papers on possible pathways for climate impacts.</a:t>
            </a:r>
          </a:p>
          <a:p>
            <a:pPr>
              <a:spcAft>
                <a:spcPts val="900"/>
              </a:spcAft>
            </a:pPr>
            <a:r>
              <a:rPr lang="en-CA" sz="2200" dirty="0"/>
              <a:t>The ‘problematic direction’ of impacts are known.   </a:t>
            </a:r>
          </a:p>
          <a:p>
            <a:pPr>
              <a:spcAft>
                <a:spcPts val="900"/>
              </a:spcAft>
            </a:pPr>
            <a:r>
              <a:rPr lang="en-CA" sz="2200" dirty="0"/>
              <a:t>Metrics of climate robustness do not require defensible scientific forecasts for impacts. </a:t>
            </a:r>
          </a:p>
          <a:p>
            <a:pPr>
              <a:spcAft>
                <a:spcPts val="900"/>
              </a:spcAft>
            </a:pPr>
            <a:r>
              <a:rPr lang="en-CA" sz="2200" dirty="0"/>
              <a:t>In this demonstration, one management procedure was consistently more robust than the others.</a:t>
            </a:r>
          </a:p>
          <a:p>
            <a:pPr>
              <a:spcAft>
                <a:spcPts val="900"/>
              </a:spcAft>
            </a:pPr>
            <a:r>
              <a:rPr lang="en-CA" sz="2200" dirty="0"/>
              <a:t>Climate robustness metrics provides a framework and a language (e.g. ‘M6 robust’) for including hypothetical scenarios in tactical advice.</a:t>
            </a:r>
          </a:p>
          <a:p>
            <a:pPr marL="0" indent="0">
              <a:spcAft>
                <a:spcPts val="600"/>
              </a:spcAft>
              <a:buNone/>
            </a:pPr>
            <a:endParaRPr lang="en-CA" sz="2200" dirty="0"/>
          </a:p>
        </p:txBody>
      </p:sp>
      <p:sp>
        <p:nvSpPr>
          <p:cNvPr id="4" name="TextBox 3">
            <a:extLst>
              <a:ext uri="{FF2B5EF4-FFF2-40B4-BE49-F238E27FC236}">
                <a16:creationId xmlns:a16="http://schemas.microsoft.com/office/drawing/2014/main" id="{91D8AAC3-5618-D9BF-3AE7-2E4C6529E2DD}"/>
              </a:ext>
            </a:extLst>
          </p:cNvPr>
          <p:cNvSpPr txBox="1"/>
          <p:nvPr/>
        </p:nvSpPr>
        <p:spPr>
          <a:xfrm>
            <a:off x="524195" y="743699"/>
            <a:ext cx="5722013" cy="461665"/>
          </a:xfrm>
          <a:prstGeom prst="rect">
            <a:avLst/>
          </a:prstGeom>
          <a:noFill/>
        </p:spPr>
        <p:txBody>
          <a:bodyPr wrap="square" rtlCol="0">
            <a:spAutoFit/>
          </a:bodyPr>
          <a:lstStyle/>
          <a:p>
            <a:r>
              <a:rPr lang="en-CA" sz="2400" b="1" dirty="0"/>
              <a:t>5. Discussion and Conclusions</a:t>
            </a:r>
          </a:p>
        </p:txBody>
      </p:sp>
    </p:spTree>
    <p:extLst>
      <p:ext uri="{BB962C8B-B14F-4D97-AF65-F5344CB8AC3E}">
        <p14:creationId xmlns:p14="http://schemas.microsoft.com/office/powerpoint/2010/main" val="236365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BA9D-9F17-A32C-D028-E9F296CCD6C3}"/>
              </a:ext>
            </a:extLst>
          </p:cNvPr>
          <p:cNvSpPr>
            <a:spLocks noGrp="1"/>
          </p:cNvSpPr>
          <p:nvPr>
            <p:ph type="title"/>
          </p:nvPr>
        </p:nvSpPr>
        <p:spPr>
          <a:xfrm>
            <a:off x="838200" y="499120"/>
            <a:ext cx="10515600" cy="1325563"/>
          </a:xfrm>
        </p:spPr>
        <p:txBody>
          <a:bodyPr>
            <a:normAutofit/>
          </a:bodyPr>
          <a:lstStyle/>
          <a:p>
            <a:pPr algn="ctr"/>
            <a:r>
              <a:rPr lang="en-CA" sz="3400" dirty="0"/>
              <a:t>Acknowledgements</a:t>
            </a:r>
          </a:p>
        </p:txBody>
      </p:sp>
      <p:sp>
        <p:nvSpPr>
          <p:cNvPr id="3" name="Content Placeholder 2">
            <a:extLst>
              <a:ext uri="{FF2B5EF4-FFF2-40B4-BE49-F238E27FC236}">
                <a16:creationId xmlns:a16="http://schemas.microsoft.com/office/drawing/2014/main" id="{C57CE47B-685D-77E0-277C-6DEF47BA8767}"/>
              </a:ext>
            </a:extLst>
          </p:cNvPr>
          <p:cNvSpPr>
            <a:spLocks noGrp="1"/>
          </p:cNvSpPr>
          <p:nvPr>
            <p:ph idx="1"/>
          </p:nvPr>
        </p:nvSpPr>
        <p:spPr>
          <a:xfrm>
            <a:off x="2003292" y="1997184"/>
            <a:ext cx="7983717" cy="4480906"/>
          </a:xfrm>
        </p:spPr>
        <p:txBody>
          <a:bodyPr>
            <a:normAutofit/>
          </a:bodyPr>
          <a:lstStyle/>
          <a:p>
            <a:pPr marL="0" indent="0" algn="ctr">
              <a:spcAft>
                <a:spcPts val="2400"/>
              </a:spcAft>
              <a:buNone/>
            </a:pPr>
            <a:r>
              <a:rPr lang="en-CA" sz="2400" dirty="0"/>
              <a:t>This research was funded by</a:t>
            </a:r>
          </a:p>
          <a:p>
            <a:pPr marL="0" indent="0" algn="ctr">
              <a:spcAft>
                <a:spcPts val="2400"/>
              </a:spcAft>
              <a:buNone/>
            </a:pPr>
            <a:endParaRPr lang="en-CA" sz="2400" dirty="0"/>
          </a:p>
          <a:p>
            <a:pPr marL="0" indent="0" algn="ctr">
              <a:spcAft>
                <a:spcPts val="600"/>
              </a:spcAft>
              <a:buNone/>
            </a:pPr>
            <a:r>
              <a:rPr lang="en-CA" sz="2400" dirty="0"/>
              <a:t>Thanks to</a:t>
            </a:r>
            <a:r>
              <a:rPr lang="en-US" sz="2400" dirty="0"/>
              <a:t> </a:t>
            </a:r>
          </a:p>
          <a:p>
            <a:pPr marL="0" indent="0" algn="ctr">
              <a:spcBef>
                <a:spcPts val="100"/>
              </a:spcBef>
              <a:spcAft>
                <a:spcPts val="100"/>
              </a:spcAft>
              <a:buNone/>
            </a:pPr>
            <a:r>
              <a:rPr lang="en-US" sz="2400" dirty="0"/>
              <a:t>Adrian Hordyk </a:t>
            </a:r>
          </a:p>
          <a:p>
            <a:pPr marL="0" indent="0" algn="ctr">
              <a:spcBef>
                <a:spcPts val="100"/>
              </a:spcBef>
              <a:spcAft>
                <a:spcPts val="100"/>
              </a:spcAft>
              <a:buNone/>
            </a:pPr>
            <a:r>
              <a:rPr lang="en-US" sz="2400" dirty="0"/>
              <a:t>Quang Huynh </a:t>
            </a:r>
          </a:p>
          <a:p>
            <a:pPr marL="0" indent="0" algn="ctr">
              <a:spcBef>
                <a:spcPts val="100"/>
              </a:spcBef>
              <a:spcAft>
                <a:spcPts val="100"/>
              </a:spcAft>
              <a:buNone/>
            </a:pPr>
            <a:r>
              <a:rPr lang="en-US" sz="2400" dirty="0"/>
              <a:t>Shana Miller </a:t>
            </a:r>
          </a:p>
          <a:p>
            <a:pPr marL="0" indent="0" algn="ctr">
              <a:spcBef>
                <a:spcPts val="100"/>
              </a:spcBef>
              <a:spcAft>
                <a:spcPts val="100"/>
              </a:spcAft>
              <a:buNone/>
            </a:pPr>
            <a:r>
              <a:rPr lang="en-US" sz="2400" dirty="0"/>
              <a:t>and </a:t>
            </a:r>
          </a:p>
          <a:p>
            <a:pPr marL="0" indent="0" algn="ctr">
              <a:spcBef>
                <a:spcPts val="100"/>
              </a:spcBef>
              <a:spcAft>
                <a:spcPts val="600"/>
              </a:spcAft>
              <a:buNone/>
            </a:pPr>
            <a:r>
              <a:rPr lang="en-US" sz="2400" dirty="0"/>
              <a:t>Grantly Galland </a:t>
            </a:r>
          </a:p>
          <a:p>
            <a:pPr marL="0" indent="0" algn="ctr">
              <a:spcAft>
                <a:spcPts val="600"/>
              </a:spcAft>
              <a:buNone/>
            </a:pPr>
            <a:r>
              <a:rPr lang="en-US" sz="2400" dirty="0"/>
              <a:t>for their comments on earlier versions of the Climate Test. </a:t>
            </a:r>
            <a:r>
              <a:rPr lang="en-CA" sz="2400" dirty="0"/>
              <a:t> </a:t>
            </a:r>
          </a:p>
          <a:p>
            <a:pPr marL="514350" indent="-514350">
              <a:buFont typeface="+mj-lt"/>
              <a:buAutoNum type="arabicPeriod"/>
            </a:pPr>
            <a:endParaRPr lang="en-CA" sz="2400" dirty="0"/>
          </a:p>
        </p:txBody>
      </p:sp>
      <p:pic>
        <p:nvPicPr>
          <p:cNvPr id="5" name="Picture 4">
            <a:extLst>
              <a:ext uri="{FF2B5EF4-FFF2-40B4-BE49-F238E27FC236}">
                <a16:creationId xmlns:a16="http://schemas.microsoft.com/office/drawing/2014/main" id="{958A60C6-7AA8-5BFD-CDE6-7D0F54137579}"/>
              </a:ext>
            </a:extLst>
          </p:cNvPr>
          <p:cNvPicPr>
            <a:picLocks noChangeAspect="1"/>
          </p:cNvPicPr>
          <p:nvPr/>
        </p:nvPicPr>
        <p:blipFill>
          <a:blip r:embed="rId3"/>
          <a:stretch>
            <a:fillRect/>
          </a:stretch>
        </p:blipFill>
        <p:spPr>
          <a:xfrm>
            <a:off x="3633776" y="2469831"/>
            <a:ext cx="4722747" cy="641927"/>
          </a:xfrm>
          <a:prstGeom prst="rect">
            <a:avLst/>
          </a:prstGeom>
        </p:spPr>
      </p:pic>
    </p:spTree>
    <p:extLst>
      <p:ext uri="{BB962C8B-B14F-4D97-AF65-F5344CB8AC3E}">
        <p14:creationId xmlns:p14="http://schemas.microsoft.com/office/powerpoint/2010/main" val="279714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6FEA-7AEF-723A-FDDF-AA12323FCE84}"/>
              </a:ext>
            </a:extLst>
          </p:cNvPr>
          <p:cNvSpPr>
            <a:spLocks noGrp="1"/>
          </p:cNvSpPr>
          <p:nvPr>
            <p:ph type="title"/>
          </p:nvPr>
        </p:nvSpPr>
        <p:spPr>
          <a:xfrm>
            <a:off x="838200" y="645917"/>
            <a:ext cx="10515600" cy="1325563"/>
          </a:xfrm>
        </p:spPr>
        <p:txBody>
          <a:bodyPr/>
          <a:lstStyle/>
          <a:p>
            <a:r>
              <a:rPr lang="en-CA" dirty="0"/>
              <a:t>Contents</a:t>
            </a:r>
          </a:p>
        </p:txBody>
      </p:sp>
      <p:sp>
        <p:nvSpPr>
          <p:cNvPr id="3" name="Content Placeholder 2">
            <a:extLst>
              <a:ext uri="{FF2B5EF4-FFF2-40B4-BE49-F238E27FC236}">
                <a16:creationId xmlns:a16="http://schemas.microsoft.com/office/drawing/2014/main" id="{7E68770F-76E9-EDE8-4F30-6D6D3DAAE7BC}"/>
              </a:ext>
            </a:extLst>
          </p:cNvPr>
          <p:cNvSpPr>
            <a:spLocks noGrp="1"/>
          </p:cNvSpPr>
          <p:nvPr>
            <p:ph idx="1"/>
          </p:nvPr>
        </p:nvSpPr>
        <p:spPr>
          <a:xfrm>
            <a:off x="1242105" y="1971480"/>
            <a:ext cx="10515600" cy="4351338"/>
          </a:xfrm>
        </p:spPr>
        <p:txBody>
          <a:bodyPr/>
          <a:lstStyle/>
          <a:p>
            <a:pPr marL="514350" indent="-514350">
              <a:spcAft>
                <a:spcPts val="1200"/>
              </a:spcAft>
              <a:buAutoNum type="arabicPeriod"/>
            </a:pPr>
            <a:r>
              <a:rPr lang="en-CA" dirty="0"/>
              <a:t>The Problem</a:t>
            </a:r>
          </a:p>
          <a:p>
            <a:pPr marL="514350" indent="-514350">
              <a:spcAft>
                <a:spcPts val="1200"/>
              </a:spcAft>
              <a:buAutoNum type="arabicPeriod"/>
            </a:pPr>
            <a:r>
              <a:rPr lang="en-CA" dirty="0"/>
              <a:t>Simplification</a:t>
            </a:r>
          </a:p>
          <a:p>
            <a:pPr marL="514350" indent="-514350">
              <a:spcAft>
                <a:spcPts val="1200"/>
              </a:spcAft>
              <a:buAutoNum type="arabicPeriod"/>
            </a:pPr>
            <a:r>
              <a:rPr lang="en-CA" dirty="0"/>
              <a:t>A solution: metrics not operating models</a:t>
            </a:r>
          </a:p>
          <a:p>
            <a:pPr marL="514350" indent="-514350">
              <a:spcAft>
                <a:spcPts val="1200"/>
              </a:spcAft>
              <a:buAutoNum type="arabicPeriod"/>
            </a:pPr>
            <a:r>
              <a:rPr lang="en-CA" dirty="0"/>
              <a:t>Methods</a:t>
            </a:r>
          </a:p>
          <a:p>
            <a:pPr marL="514350" indent="-514350">
              <a:spcAft>
                <a:spcPts val="1200"/>
              </a:spcAft>
              <a:buAutoNum type="arabicPeriod"/>
            </a:pPr>
            <a:r>
              <a:rPr lang="en-CA" dirty="0"/>
              <a:t>Results</a:t>
            </a:r>
          </a:p>
          <a:p>
            <a:pPr marL="514350" indent="-514350">
              <a:spcAft>
                <a:spcPts val="1200"/>
              </a:spcAft>
              <a:buAutoNum type="arabicPeriod"/>
            </a:pPr>
            <a:r>
              <a:rPr lang="en-CA" dirty="0"/>
              <a:t>Discussion &amp; Conclusions</a:t>
            </a:r>
          </a:p>
        </p:txBody>
      </p:sp>
    </p:spTree>
    <p:extLst>
      <p:ext uri="{BB962C8B-B14F-4D97-AF65-F5344CB8AC3E}">
        <p14:creationId xmlns:p14="http://schemas.microsoft.com/office/powerpoint/2010/main" val="411703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B392E-96E3-39A8-4657-2637133D99C1}"/>
              </a:ext>
            </a:extLst>
          </p:cNvPr>
          <p:cNvSpPr txBox="1"/>
          <p:nvPr/>
        </p:nvSpPr>
        <p:spPr>
          <a:xfrm>
            <a:off x="624560" y="994197"/>
            <a:ext cx="10662390" cy="630942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A" sz="2200" dirty="0"/>
              <a:t>Marine communities are expected to experience increased impacts from factors relating to climate change.</a:t>
            </a:r>
          </a:p>
          <a:p>
            <a:pPr marL="285750" indent="-285750">
              <a:spcAft>
                <a:spcPts val="1200"/>
              </a:spcAft>
              <a:buFont typeface="Arial" panose="020B0604020202020204" pitchFamily="34" charset="0"/>
              <a:buChar char="•"/>
            </a:pPr>
            <a:r>
              <a:rPr lang="en-CA" sz="2200" dirty="0"/>
              <a:t>There is a need for fishery management practices that are robust to changing environmental conditions, population and fishery dynamics.</a:t>
            </a:r>
          </a:p>
          <a:p>
            <a:pPr marL="285750" indent="-285750">
              <a:spcAft>
                <a:spcPts val="1200"/>
              </a:spcAft>
              <a:buFont typeface="Arial" panose="020B0604020202020204" pitchFamily="34" charset="0"/>
              <a:buChar char="•"/>
            </a:pPr>
            <a:r>
              <a:rPr lang="en-CA" sz="2200" dirty="0"/>
              <a:t>Forecasting of quantitative impacts is highly uncertain and the relative credibility of scenarios is unknown. Forecasts are the product of various theoretical models, for which empirical support varies:</a:t>
            </a:r>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a:p>
            <a:endParaRPr lang="en-CA" sz="2200" dirty="0"/>
          </a:p>
          <a:p>
            <a:endParaRPr lang="en-CA" sz="2200" dirty="0"/>
          </a:p>
          <a:p>
            <a:pPr algn="ctr"/>
            <a:endParaRPr lang="en-US" sz="2200" dirty="0"/>
          </a:p>
          <a:p>
            <a:pPr algn="ctr"/>
            <a:r>
              <a:rPr lang="en-US" sz="2200" dirty="0"/>
              <a:t>If scientific uncertainty over climate impacts on fish populations is inevitably very high, should this necessarily obstruct progress in establishing robust fishery management practices? </a:t>
            </a:r>
            <a:endParaRPr lang="en-CA" sz="2200" dirty="0"/>
          </a:p>
          <a:p>
            <a:pPr marL="285750" indent="-285750">
              <a:buFont typeface="Arial" panose="020B0604020202020204" pitchFamily="34" charset="0"/>
              <a:buChar char="•"/>
            </a:pPr>
            <a:endParaRPr lang="en-CA" sz="2200" dirty="0"/>
          </a:p>
          <a:p>
            <a:pPr marL="285750" indent="-285750">
              <a:buFont typeface="Arial" panose="020B0604020202020204" pitchFamily="34" charset="0"/>
              <a:buChar char="•"/>
            </a:pPr>
            <a:endParaRPr lang="en-CA" sz="2200" dirty="0"/>
          </a:p>
        </p:txBody>
      </p:sp>
      <p:pic>
        <p:nvPicPr>
          <p:cNvPr id="2" name="Picture 1">
            <a:extLst>
              <a:ext uri="{FF2B5EF4-FFF2-40B4-BE49-F238E27FC236}">
                <a16:creationId xmlns:a16="http://schemas.microsoft.com/office/drawing/2014/main" id="{3CC25222-1E00-CF5D-98AC-0AF478FF1021}"/>
              </a:ext>
            </a:extLst>
          </p:cNvPr>
          <p:cNvPicPr>
            <a:picLocks noChangeAspect="1"/>
          </p:cNvPicPr>
          <p:nvPr/>
        </p:nvPicPr>
        <p:blipFill>
          <a:blip r:embed="rId3"/>
          <a:srcRect t="33161" b="30342"/>
          <a:stretch/>
        </p:blipFill>
        <p:spPr>
          <a:xfrm>
            <a:off x="769479" y="4029959"/>
            <a:ext cx="9639962" cy="1065229"/>
          </a:xfrm>
          <a:prstGeom prst="rect">
            <a:avLst/>
          </a:prstGeom>
        </p:spPr>
      </p:pic>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1. The Problem</a:t>
            </a:r>
          </a:p>
        </p:txBody>
      </p:sp>
    </p:spTree>
    <p:extLst>
      <p:ext uri="{BB962C8B-B14F-4D97-AF65-F5344CB8AC3E}">
        <p14:creationId xmlns:p14="http://schemas.microsoft.com/office/powerpoint/2010/main" val="100782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2E712-0BDA-AB19-AFB5-48DEF10CE4C4}"/>
              </a:ext>
            </a:extLst>
          </p:cNvPr>
          <p:cNvPicPr>
            <a:picLocks noChangeAspect="1"/>
          </p:cNvPicPr>
          <p:nvPr/>
        </p:nvPicPr>
        <p:blipFill>
          <a:blip r:embed="rId3"/>
          <a:stretch>
            <a:fillRect/>
          </a:stretch>
        </p:blipFill>
        <p:spPr>
          <a:xfrm>
            <a:off x="1268753" y="1786399"/>
            <a:ext cx="9442836" cy="2858999"/>
          </a:xfrm>
          <a:prstGeom prst="rect">
            <a:avLst/>
          </a:prstGeom>
        </p:spPr>
      </p:pic>
      <p:sp>
        <p:nvSpPr>
          <p:cNvPr id="3" name="TextBox 2">
            <a:extLst>
              <a:ext uri="{FF2B5EF4-FFF2-40B4-BE49-F238E27FC236}">
                <a16:creationId xmlns:a16="http://schemas.microsoft.com/office/drawing/2014/main" id="{7F2B392E-96E3-39A8-4657-2637133D99C1}"/>
              </a:ext>
            </a:extLst>
          </p:cNvPr>
          <p:cNvSpPr txBox="1"/>
          <p:nvPr/>
        </p:nvSpPr>
        <p:spPr>
          <a:xfrm>
            <a:off x="476480" y="910405"/>
            <a:ext cx="10662390" cy="1738938"/>
          </a:xfrm>
          <a:prstGeom prst="rect">
            <a:avLst/>
          </a:prstGeom>
          <a:noFill/>
        </p:spPr>
        <p:txBody>
          <a:bodyPr wrap="square" rtlCol="0">
            <a:spAutoFit/>
          </a:bodyPr>
          <a:lstStyle/>
          <a:p>
            <a:pPr marL="285750" indent="-285750">
              <a:buFont typeface="Arial" panose="020B0604020202020204" pitchFamily="34" charset="0"/>
              <a:buChar char="•"/>
            </a:pPr>
            <a:r>
              <a:rPr lang="en-CA" sz="2100" dirty="0"/>
              <a:t>A previous paper (SCRS/2024/104) reviewed the climate – ocean science / fisheries literature and summarized the pathways to impacts on individual stocks starting with climatological processes. </a:t>
            </a:r>
          </a:p>
          <a:p>
            <a:pPr marL="285750" indent="-285750">
              <a:buFont typeface="Arial" panose="020B0604020202020204" pitchFamily="34" charset="0"/>
              <a:buChar char="•"/>
            </a:pPr>
            <a:endParaRPr lang="en-CA" sz="2200" dirty="0"/>
          </a:p>
          <a:p>
            <a:endParaRPr lang="en-CA" sz="22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2. Simplification</a:t>
            </a:r>
          </a:p>
        </p:txBody>
      </p:sp>
      <p:sp>
        <p:nvSpPr>
          <p:cNvPr id="7" name="Rectangle 6">
            <a:extLst>
              <a:ext uri="{FF2B5EF4-FFF2-40B4-BE49-F238E27FC236}">
                <a16:creationId xmlns:a16="http://schemas.microsoft.com/office/drawing/2014/main" id="{92E950FC-B047-59E7-5128-CDA0AC445B4C}"/>
              </a:ext>
            </a:extLst>
          </p:cNvPr>
          <p:cNvSpPr/>
          <p:nvPr/>
        </p:nvSpPr>
        <p:spPr>
          <a:xfrm>
            <a:off x="5043224" y="1680912"/>
            <a:ext cx="6978611" cy="484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A8506EBD-4CC0-4940-AB5C-2E8B7532A6B6}"/>
              </a:ext>
            </a:extLst>
          </p:cNvPr>
          <p:cNvPicPr>
            <a:picLocks noChangeAspect="1"/>
          </p:cNvPicPr>
          <p:nvPr/>
        </p:nvPicPr>
        <p:blipFill>
          <a:blip r:embed="rId4"/>
          <a:stretch>
            <a:fillRect/>
          </a:stretch>
        </p:blipFill>
        <p:spPr>
          <a:xfrm>
            <a:off x="1014627" y="4755787"/>
            <a:ext cx="10367734" cy="2067554"/>
          </a:xfrm>
          <a:prstGeom prst="rect">
            <a:avLst/>
          </a:prstGeom>
        </p:spPr>
      </p:pic>
      <p:sp>
        <p:nvSpPr>
          <p:cNvPr id="11" name="Rectangle 10">
            <a:extLst>
              <a:ext uri="{FF2B5EF4-FFF2-40B4-BE49-F238E27FC236}">
                <a16:creationId xmlns:a16="http://schemas.microsoft.com/office/drawing/2014/main" id="{22C702C9-716E-3203-24F1-115FC07825AA}"/>
              </a:ext>
            </a:extLst>
          </p:cNvPr>
          <p:cNvSpPr/>
          <p:nvPr/>
        </p:nvSpPr>
        <p:spPr>
          <a:xfrm>
            <a:off x="1014627" y="6069820"/>
            <a:ext cx="10187426" cy="1065865"/>
          </a:xfrm>
          <a:prstGeom prst="rect">
            <a:avLst/>
          </a:prstGeom>
          <a:solidFill>
            <a:srgbClr val="FFFFFF">
              <a:alpha val="5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98506D7B-725A-80C3-FD10-0B86338A5C3C}"/>
              </a:ext>
            </a:extLst>
          </p:cNvPr>
          <p:cNvSpPr/>
          <p:nvPr/>
        </p:nvSpPr>
        <p:spPr>
          <a:xfrm>
            <a:off x="1194935" y="6492553"/>
            <a:ext cx="10187426" cy="441177"/>
          </a:xfrm>
          <a:prstGeom prst="rect">
            <a:avLst/>
          </a:prstGeom>
          <a:solidFill>
            <a:srgbClr val="FFFFFF">
              <a:alpha val="4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Brace 13">
            <a:extLst>
              <a:ext uri="{FF2B5EF4-FFF2-40B4-BE49-F238E27FC236}">
                <a16:creationId xmlns:a16="http://schemas.microsoft.com/office/drawing/2014/main" id="{86D7DFCD-63AC-3905-1C7F-B49BEE7F4A92}"/>
              </a:ext>
            </a:extLst>
          </p:cNvPr>
          <p:cNvSpPr/>
          <p:nvPr/>
        </p:nvSpPr>
        <p:spPr>
          <a:xfrm rot="5400000">
            <a:off x="3453215" y="2055033"/>
            <a:ext cx="525996" cy="447160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1750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2E712-0BDA-AB19-AFB5-48DEF10CE4C4}"/>
              </a:ext>
            </a:extLst>
          </p:cNvPr>
          <p:cNvPicPr>
            <a:picLocks noChangeAspect="1"/>
          </p:cNvPicPr>
          <p:nvPr/>
        </p:nvPicPr>
        <p:blipFill>
          <a:blip r:embed="rId3"/>
          <a:stretch>
            <a:fillRect/>
          </a:stretch>
        </p:blipFill>
        <p:spPr>
          <a:xfrm>
            <a:off x="1268753" y="1786399"/>
            <a:ext cx="9442836" cy="2858999"/>
          </a:xfrm>
          <a:prstGeom prst="rect">
            <a:avLst/>
          </a:prstGeom>
        </p:spPr>
      </p:pic>
      <p:pic>
        <p:nvPicPr>
          <p:cNvPr id="4" name="Picture 3">
            <a:extLst>
              <a:ext uri="{FF2B5EF4-FFF2-40B4-BE49-F238E27FC236}">
                <a16:creationId xmlns:a16="http://schemas.microsoft.com/office/drawing/2014/main" id="{121C58D5-89EB-A75F-DEB8-08A021292795}"/>
              </a:ext>
            </a:extLst>
          </p:cNvPr>
          <p:cNvPicPr>
            <a:picLocks noChangeAspect="1"/>
          </p:cNvPicPr>
          <p:nvPr/>
        </p:nvPicPr>
        <p:blipFill>
          <a:blip r:embed="rId4"/>
          <a:stretch>
            <a:fillRect/>
          </a:stretch>
        </p:blipFill>
        <p:spPr>
          <a:xfrm>
            <a:off x="1108123" y="4854149"/>
            <a:ext cx="9603466" cy="2875456"/>
          </a:xfrm>
          <a:prstGeom prst="rect">
            <a:avLst/>
          </a:prstGeom>
        </p:spPr>
      </p:pic>
      <p:sp>
        <p:nvSpPr>
          <p:cNvPr id="3" name="TextBox 2">
            <a:extLst>
              <a:ext uri="{FF2B5EF4-FFF2-40B4-BE49-F238E27FC236}">
                <a16:creationId xmlns:a16="http://schemas.microsoft.com/office/drawing/2014/main" id="{7F2B392E-96E3-39A8-4657-2637133D99C1}"/>
              </a:ext>
            </a:extLst>
          </p:cNvPr>
          <p:cNvSpPr txBox="1"/>
          <p:nvPr/>
        </p:nvSpPr>
        <p:spPr>
          <a:xfrm>
            <a:off x="476480" y="910405"/>
            <a:ext cx="10662390" cy="1738938"/>
          </a:xfrm>
          <a:prstGeom prst="rect">
            <a:avLst/>
          </a:prstGeom>
          <a:noFill/>
        </p:spPr>
        <p:txBody>
          <a:bodyPr wrap="square" rtlCol="0">
            <a:spAutoFit/>
          </a:bodyPr>
          <a:lstStyle/>
          <a:p>
            <a:pPr marL="285750" indent="-285750">
              <a:buFont typeface="Arial" panose="020B0604020202020204" pitchFamily="34" charset="0"/>
              <a:buChar char="•"/>
            </a:pPr>
            <a:r>
              <a:rPr lang="en-CA" sz="2100" dirty="0"/>
              <a:t>A previous paper (SCRS/2024/104) reviewed the climate – ocean science / fisheries literature and summarized the pathways to impacts on individual stocks starting with climatological processes. </a:t>
            </a:r>
          </a:p>
          <a:p>
            <a:pPr marL="285750" indent="-285750">
              <a:buFont typeface="Arial" panose="020B0604020202020204" pitchFamily="34" charset="0"/>
              <a:buChar char="•"/>
            </a:pPr>
            <a:endParaRPr lang="en-CA" sz="2200" dirty="0"/>
          </a:p>
          <a:p>
            <a:endParaRPr lang="en-CA" sz="22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2. Simplification</a:t>
            </a:r>
          </a:p>
        </p:txBody>
      </p:sp>
      <p:sp>
        <p:nvSpPr>
          <p:cNvPr id="7" name="Rectangle 6">
            <a:extLst>
              <a:ext uri="{FF2B5EF4-FFF2-40B4-BE49-F238E27FC236}">
                <a16:creationId xmlns:a16="http://schemas.microsoft.com/office/drawing/2014/main" id="{92E950FC-B047-59E7-5128-CDA0AC445B4C}"/>
              </a:ext>
            </a:extLst>
          </p:cNvPr>
          <p:cNvSpPr/>
          <p:nvPr/>
        </p:nvSpPr>
        <p:spPr>
          <a:xfrm>
            <a:off x="5043224" y="1680912"/>
            <a:ext cx="6978611" cy="484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22C702C9-716E-3203-24F1-115FC07825AA}"/>
              </a:ext>
            </a:extLst>
          </p:cNvPr>
          <p:cNvSpPr/>
          <p:nvPr/>
        </p:nvSpPr>
        <p:spPr>
          <a:xfrm>
            <a:off x="1014627" y="6143367"/>
            <a:ext cx="10187426" cy="1065865"/>
          </a:xfrm>
          <a:prstGeom prst="rect">
            <a:avLst/>
          </a:prstGeom>
          <a:solidFill>
            <a:srgbClr val="FFFFFF">
              <a:alpha val="5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98506D7B-725A-80C3-FD10-0B86338A5C3C}"/>
              </a:ext>
            </a:extLst>
          </p:cNvPr>
          <p:cNvSpPr/>
          <p:nvPr/>
        </p:nvSpPr>
        <p:spPr>
          <a:xfrm>
            <a:off x="1194935" y="6492553"/>
            <a:ext cx="10187426" cy="895575"/>
          </a:xfrm>
          <a:prstGeom prst="rect">
            <a:avLst/>
          </a:prstGeom>
          <a:solidFill>
            <a:srgbClr val="FFFFFF">
              <a:alpha val="4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Brace 4">
            <a:extLst>
              <a:ext uri="{FF2B5EF4-FFF2-40B4-BE49-F238E27FC236}">
                <a16:creationId xmlns:a16="http://schemas.microsoft.com/office/drawing/2014/main" id="{1B4EBE33-5C0C-6429-95DE-21A782BD6ED2}"/>
              </a:ext>
            </a:extLst>
          </p:cNvPr>
          <p:cNvSpPr/>
          <p:nvPr/>
        </p:nvSpPr>
        <p:spPr>
          <a:xfrm rot="5400000">
            <a:off x="7023489" y="1319749"/>
            <a:ext cx="381467" cy="6709338"/>
          </a:xfrm>
          <a:prstGeom prst="rightBrace">
            <a:avLst>
              <a:gd name="adj1" fmla="val 8333"/>
              <a:gd name="adj2" fmla="val 4991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52956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2E712-0BDA-AB19-AFB5-48DEF10CE4C4}"/>
              </a:ext>
            </a:extLst>
          </p:cNvPr>
          <p:cNvPicPr>
            <a:picLocks noChangeAspect="1"/>
          </p:cNvPicPr>
          <p:nvPr/>
        </p:nvPicPr>
        <p:blipFill>
          <a:blip r:embed="rId3"/>
          <a:stretch>
            <a:fillRect/>
          </a:stretch>
        </p:blipFill>
        <p:spPr>
          <a:xfrm>
            <a:off x="646063" y="1779874"/>
            <a:ext cx="9442836" cy="2858999"/>
          </a:xfrm>
          <a:prstGeom prst="rect">
            <a:avLst/>
          </a:prstGeom>
        </p:spPr>
      </p:pic>
      <p:sp>
        <p:nvSpPr>
          <p:cNvPr id="3" name="TextBox 2">
            <a:extLst>
              <a:ext uri="{FF2B5EF4-FFF2-40B4-BE49-F238E27FC236}">
                <a16:creationId xmlns:a16="http://schemas.microsoft.com/office/drawing/2014/main" id="{7F2B392E-96E3-39A8-4657-2637133D99C1}"/>
              </a:ext>
            </a:extLst>
          </p:cNvPr>
          <p:cNvSpPr txBox="1"/>
          <p:nvPr/>
        </p:nvSpPr>
        <p:spPr>
          <a:xfrm>
            <a:off x="476480" y="910405"/>
            <a:ext cx="10662390" cy="1738938"/>
          </a:xfrm>
          <a:prstGeom prst="rect">
            <a:avLst/>
          </a:prstGeom>
          <a:noFill/>
        </p:spPr>
        <p:txBody>
          <a:bodyPr wrap="square" rtlCol="0">
            <a:spAutoFit/>
          </a:bodyPr>
          <a:lstStyle/>
          <a:p>
            <a:pPr marL="285750" indent="-285750">
              <a:buFont typeface="Arial" panose="020B0604020202020204" pitchFamily="34" charset="0"/>
              <a:buChar char="•"/>
            </a:pPr>
            <a:r>
              <a:rPr lang="en-CA" sz="2100" dirty="0"/>
              <a:t>A previous paper (SCRS/2024/104) reviewed the climate – ocean science / fisheries literature and summarized the pathways to impacts on individual stocks starting with climatological processes. </a:t>
            </a:r>
          </a:p>
          <a:p>
            <a:pPr marL="285750" indent="-285750">
              <a:buFont typeface="Arial" panose="020B0604020202020204" pitchFamily="34" charset="0"/>
              <a:buChar char="•"/>
            </a:pPr>
            <a:endParaRPr lang="en-CA" sz="2200" dirty="0"/>
          </a:p>
          <a:p>
            <a:endParaRPr lang="en-CA" sz="2200" dirty="0"/>
          </a:p>
        </p:txBody>
      </p:sp>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3. Simplification</a:t>
            </a:r>
          </a:p>
        </p:txBody>
      </p:sp>
      <p:sp>
        <p:nvSpPr>
          <p:cNvPr id="7" name="Rectangle 6">
            <a:extLst>
              <a:ext uri="{FF2B5EF4-FFF2-40B4-BE49-F238E27FC236}">
                <a16:creationId xmlns:a16="http://schemas.microsoft.com/office/drawing/2014/main" id="{92E950FC-B047-59E7-5128-CDA0AC445B4C}"/>
              </a:ext>
            </a:extLst>
          </p:cNvPr>
          <p:cNvSpPr/>
          <p:nvPr/>
        </p:nvSpPr>
        <p:spPr>
          <a:xfrm>
            <a:off x="5043224" y="1680912"/>
            <a:ext cx="6978611" cy="484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BA9BF05E-89C5-A84E-971B-0EA55FBB0623}"/>
              </a:ext>
            </a:extLst>
          </p:cNvPr>
          <p:cNvSpPr txBox="1"/>
          <p:nvPr/>
        </p:nvSpPr>
        <p:spPr>
          <a:xfrm>
            <a:off x="8016427" y="3999797"/>
            <a:ext cx="3960529" cy="2846933"/>
          </a:xfrm>
          <a:prstGeom prst="rect">
            <a:avLst/>
          </a:prstGeom>
          <a:noFill/>
        </p:spPr>
        <p:txBody>
          <a:bodyPr wrap="square" rtlCol="0">
            <a:spAutoFit/>
          </a:bodyPr>
          <a:lstStyle/>
          <a:p>
            <a:pPr>
              <a:spcAft>
                <a:spcPts val="600"/>
              </a:spcAft>
            </a:pPr>
            <a:r>
              <a:rPr lang="en-CA" b="1" dirty="0"/>
              <a:t>Only really 6 types of impact on a stock:</a:t>
            </a:r>
          </a:p>
          <a:p>
            <a:pPr marL="342900" indent="-342900">
              <a:spcAft>
                <a:spcPts val="600"/>
              </a:spcAft>
              <a:buFont typeface="+mj-lt"/>
              <a:buAutoNum type="arabicPeriod"/>
            </a:pPr>
            <a:r>
              <a:rPr lang="en-CA" dirty="0"/>
              <a:t>Survival (natural mortality, M)</a:t>
            </a:r>
          </a:p>
          <a:p>
            <a:pPr marL="342900" indent="-342900">
              <a:spcAft>
                <a:spcPts val="600"/>
              </a:spcAft>
              <a:buFont typeface="+mj-lt"/>
              <a:buAutoNum type="arabicPeriod"/>
            </a:pPr>
            <a:r>
              <a:rPr lang="en-CA" dirty="0"/>
              <a:t>Somatic growth </a:t>
            </a:r>
          </a:p>
          <a:p>
            <a:pPr marL="342900" indent="-342900">
              <a:spcAft>
                <a:spcPts val="600"/>
              </a:spcAft>
              <a:buFont typeface="+mj-lt"/>
              <a:buAutoNum type="arabicPeriod"/>
            </a:pPr>
            <a:r>
              <a:rPr lang="en-CA" dirty="0"/>
              <a:t>Condition factor</a:t>
            </a:r>
          </a:p>
          <a:p>
            <a:pPr marL="342900" indent="-342900">
              <a:spcAft>
                <a:spcPts val="600"/>
              </a:spcAft>
              <a:buFont typeface="+mj-lt"/>
              <a:buAutoNum type="arabicPeriod"/>
            </a:pPr>
            <a:r>
              <a:rPr lang="en-CA" dirty="0"/>
              <a:t>Recruitment strength (larval M)</a:t>
            </a:r>
          </a:p>
          <a:p>
            <a:pPr marL="342900" indent="-342900">
              <a:spcAft>
                <a:spcPts val="600"/>
              </a:spcAft>
              <a:buFont typeface="+mj-lt"/>
              <a:buAutoNum type="arabicPeriod"/>
            </a:pPr>
            <a:r>
              <a:rPr lang="en-CA" dirty="0"/>
              <a:t>Spatial distribution</a:t>
            </a:r>
          </a:p>
          <a:p>
            <a:pPr marL="342900" indent="-342900">
              <a:spcAft>
                <a:spcPts val="600"/>
              </a:spcAft>
              <a:buFont typeface="+mj-lt"/>
              <a:buAutoNum type="arabicPeriod"/>
            </a:pPr>
            <a:r>
              <a:rPr lang="en-CA" dirty="0"/>
              <a:t>Carrying capacity (unfished pop size)</a:t>
            </a:r>
          </a:p>
          <a:p>
            <a:pPr>
              <a:spcAft>
                <a:spcPts val="200"/>
              </a:spcAft>
            </a:pPr>
            <a:endParaRPr lang="en-CA" dirty="0"/>
          </a:p>
        </p:txBody>
      </p:sp>
      <p:sp>
        <p:nvSpPr>
          <p:cNvPr id="5" name="Right Brace 4">
            <a:extLst>
              <a:ext uri="{FF2B5EF4-FFF2-40B4-BE49-F238E27FC236}">
                <a16:creationId xmlns:a16="http://schemas.microsoft.com/office/drawing/2014/main" id="{8F520F2B-F1F8-145E-DA2F-BB5789B7C935}"/>
              </a:ext>
            </a:extLst>
          </p:cNvPr>
          <p:cNvSpPr/>
          <p:nvPr/>
        </p:nvSpPr>
        <p:spPr>
          <a:xfrm rot="5400000">
            <a:off x="3896654" y="1966878"/>
            <a:ext cx="663491" cy="657751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DE443CA1-3339-7D1E-2E03-FB3977A42111}"/>
              </a:ext>
            </a:extLst>
          </p:cNvPr>
          <p:cNvSpPr txBox="1"/>
          <p:nvPr/>
        </p:nvSpPr>
        <p:spPr>
          <a:xfrm>
            <a:off x="1255196" y="5677134"/>
            <a:ext cx="5946405" cy="923330"/>
          </a:xfrm>
          <a:prstGeom prst="rect">
            <a:avLst/>
          </a:prstGeom>
          <a:noFill/>
        </p:spPr>
        <p:txBody>
          <a:bodyPr wrap="square" rtlCol="0">
            <a:spAutoFit/>
          </a:bodyPr>
          <a:lstStyle/>
          <a:p>
            <a:pPr algn="ctr"/>
            <a:r>
              <a:rPr lang="en-CA" dirty="0"/>
              <a:t>1000s of papers</a:t>
            </a:r>
          </a:p>
          <a:p>
            <a:pPr algn="ctr"/>
            <a:r>
              <a:rPr lang="en-CA" dirty="0"/>
              <a:t>few quantitative forecasts</a:t>
            </a:r>
          </a:p>
          <a:p>
            <a:pPr algn="ctr"/>
            <a:r>
              <a:rPr lang="en-CA" dirty="0"/>
              <a:t>more than 35 mechanism – stock dynamics linkages</a:t>
            </a:r>
          </a:p>
        </p:txBody>
      </p:sp>
      <p:sp>
        <p:nvSpPr>
          <p:cNvPr id="9" name="Rectangle 8">
            <a:extLst>
              <a:ext uri="{FF2B5EF4-FFF2-40B4-BE49-F238E27FC236}">
                <a16:creationId xmlns:a16="http://schemas.microsoft.com/office/drawing/2014/main" id="{0921AC6A-1D3E-2B8F-66AF-01A7C995A67C}"/>
              </a:ext>
            </a:extLst>
          </p:cNvPr>
          <p:cNvSpPr/>
          <p:nvPr/>
        </p:nvSpPr>
        <p:spPr>
          <a:xfrm>
            <a:off x="7623741" y="2333683"/>
            <a:ext cx="4442974" cy="4325169"/>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09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82E712-0BDA-AB19-AFB5-48DEF10CE4C4}"/>
              </a:ext>
            </a:extLst>
          </p:cNvPr>
          <p:cNvPicPr>
            <a:picLocks noChangeAspect="1"/>
          </p:cNvPicPr>
          <p:nvPr/>
        </p:nvPicPr>
        <p:blipFill>
          <a:blip r:embed="rId3"/>
          <a:srcRect l="72765"/>
          <a:stretch/>
        </p:blipFill>
        <p:spPr>
          <a:xfrm>
            <a:off x="858303" y="-295758"/>
            <a:ext cx="3450036" cy="3835393"/>
          </a:xfrm>
          <a:prstGeom prst="rect">
            <a:avLst/>
          </a:prstGeom>
        </p:spPr>
      </p:pic>
      <p:sp>
        <p:nvSpPr>
          <p:cNvPr id="24" name="TextBox 23">
            <a:extLst>
              <a:ext uri="{FF2B5EF4-FFF2-40B4-BE49-F238E27FC236}">
                <a16:creationId xmlns:a16="http://schemas.microsoft.com/office/drawing/2014/main" id="{43762B95-51D0-681C-5CA4-4723ACBE2EFB}"/>
              </a:ext>
            </a:extLst>
          </p:cNvPr>
          <p:cNvSpPr txBox="1"/>
          <p:nvPr/>
        </p:nvSpPr>
        <p:spPr>
          <a:xfrm>
            <a:off x="476481" y="314150"/>
            <a:ext cx="5722013" cy="461665"/>
          </a:xfrm>
          <a:prstGeom prst="rect">
            <a:avLst/>
          </a:prstGeom>
          <a:noFill/>
        </p:spPr>
        <p:txBody>
          <a:bodyPr wrap="square" rtlCol="0">
            <a:spAutoFit/>
          </a:bodyPr>
          <a:lstStyle/>
          <a:p>
            <a:r>
              <a:rPr lang="en-CA" sz="2400" b="1" dirty="0"/>
              <a:t>2. Simplification</a:t>
            </a:r>
          </a:p>
        </p:txBody>
      </p:sp>
      <p:sp>
        <p:nvSpPr>
          <p:cNvPr id="2" name="TextBox 1">
            <a:extLst>
              <a:ext uri="{FF2B5EF4-FFF2-40B4-BE49-F238E27FC236}">
                <a16:creationId xmlns:a16="http://schemas.microsoft.com/office/drawing/2014/main" id="{BA9BF05E-89C5-A84E-971B-0EA55FBB0623}"/>
              </a:ext>
            </a:extLst>
          </p:cNvPr>
          <p:cNvSpPr txBox="1"/>
          <p:nvPr/>
        </p:nvSpPr>
        <p:spPr>
          <a:xfrm>
            <a:off x="1152932" y="2731685"/>
            <a:ext cx="10091124" cy="3339376"/>
          </a:xfrm>
          <a:prstGeom prst="rect">
            <a:avLst/>
          </a:prstGeom>
          <a:noFill/>
        </p:spPr>
        <p:txBody>
          <a:bodyPr wrap="square" rtlCol="0">
            <a:spAutoFit/>
          </a:bodyPr>
          <a:lstStyle/>
          <a:p>
            <a:pPr>
              <a:spcAft>
                <a:spcPts val="600"/>
              </a:spcAft>
            </a:pPr>
            <a:r>
              <a:rPr lang="en-CA" sz="2200" b="1" dirty="0"/>
              <a:t>‘Problematic’ direction is also known: </a:t>
            </a:r>
          </a:p>
          <a:p>
            <a:pPr marL="342900" indent="-342900">
              <a:spcAft>
                <a:spcPts val="600"/>
              </a:spcAft>
              <a:buFont typeface="+mj-lt"/>
              <a:buAutoNum type="arabicPeriod"/>
            </a:pPr>
            <a:r>
              <a:rPr lang="en-CA" sz="2200" dirty="0"/>
              <a:t>Survival (natural mortality, M)                         Decreasing   (increasing M)</a:t>
            </a:r>
          </a:p>
          <a:p>
            <a:pPr marL="342900" indent="-342900">
              <a:spcAft>
                <a:spcPts val="600"/>
              </a:spcAft>
              <a:buFont typeface="+mj-lt"/>
              <a:buAutoNum type="arabicPeriod"/>
            </a:pPr>
            <a:r>
              <a:rPr lang="en-CA" sz="2200" dirty="0"/>
              <a:t>Somatic growth                                                  Decreasing   (e.g., declines in K and </a:t>
            </a:r>
            <a:r>
              <a:rPr lang="en-CA" sz="2200" dirty="0" err="1"/>
              <a:t>Linf</a:t>
            </a:r>
            <a:r>
              <a:rPr lang="en-CA" sz="2200" dirty="0"/>
              <a:t>)</a:t>
            </a:r>
          </a:p>
          <a:p>
            <a:pPr marL="342900" indent="-342900">
              <a:spcAft>
                <a:spcPts val="600"/>
              </a:spcAft>
              <a:buFont typeface="+mj-lt"/>
              <a:buAutoNum type="arabicPeriod"/>
            </a:pPr>
            <a:r>
              <a:rPr lang="en-CA" sz="2200" dirty="0"/>
              <a:t>Condition factor                                                 Decreasing   (declines in weight at age)</a:t>
            </a:r>
          </a:p>
          <a:p>
            <a:pPr marL="342900" indent="-342900">
              <a:spcAft>
                <a:spcPts val="600"/>
              </a:spcAft>
              <a:buFont typeface="+mj-lt"/>
              <a:buAutoNum type="arabicPeriod"/>
            </a:pPr>
            <a:r>
              <a:rPr lang="en-CA" sz="2200" dirty="0"/>
              <a:t>Recruitment strength (larval M)                      Decreasing</a:t>
            </a:r>
          </a:p>
          <a:p>
            <a:pPr marL="342900" indent="-342900">
              <a:spcAft>
                <a:spcPts val="600"/>
              </a:spcAft>
              <a:buFont typeface="+mj-lt"/>
              <a:buAutoNum type="arabicPeriod"/>
            </a:pPr>
            <a:r>
              <a:rPr lang="en-CA" sz="2200" dirty="0"/>
              <a:t>Spatial distribution                                            Range contraction, towards fishing</a:t>
            </a:r>
          </a:p>
          <a:p>
            <a:pPr marL="342900" indent="-342900">
              <a:spcAft>
                <a:spcPts val="600"/>
              </a:spcAft>
              <a:buFont typeface="+mj-lt"/>
              <a:buAutoNum type="arabicPeriod"/>
            </a:pPr>
            <a:r>
              <a:rPr lang="en-CA" sz="2200" dirty="0"/>
              <a:t>Carrying capacity (unfished pop size)             Decreasing</a:t>
            </a:r>
          </a:p>
          <a:p>
            <a:pPr>
              <a:spcAft>
                <a:spcPts val="200"/>
              </a:spcAft>
            </a:pPr>
            <a:endParaRPr lang="en-CA" sz="2200" dirty="0"/>
          </a:p>
        </p:txBody>
      </p:sp>
    </p:spTree>
    <p:extLst>
      <p:ext uri="{BB962C8B-B14F-4D97-AF65-F5344CB8AC3E}">
        <p14:creationId xmlns:p14="http://schemas.microsoft.com/office/powerpoint/2010/main" val="375411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886" y="646959"/>
            <a:ext cx="2280172" cy="1279050"/>
          </a:xfrm>
        </p:spPr>
        <p:txBody>
          <a:bodyPr>
            <a:normAutofit/>
          </a:bodyPr>
          <a:lstStyle/>
          <a:p>
            <a:pPr algn="ctr"/>
            <a:r>
              <a:rPr lang="en-CA" sz="2400" dirty="0"/>
              <a:t>We can’t forecast with certainty</a:t>
            </a:r>
            <a:endParaRPr lang="en-US" sz="2400" dirty="0"/>
          </a:p>
        </p:txBody>
      </p:sp>
      <p:graphicFrame>
        <p:nvGraphicFramePr>
          <p:cNvPr id="16" name="Table 15">
            <a:extLst>
              <a:ext uri="{FF2B5EF4-FFF2-40B4-BE49-F238E27FC236}">
                <a16:creationId xmlns:a16="http://schemas.microsoft.com/office/drawing/2014/main" id="{65E9C4B0-DC46-5D7E-C2E3-9927219A4922}"/>
              </a:ext>
            </a:extLst>
          </p:cNvPr>
          <p:cNvGraphicFramePr>
            <a:graphicFrameLocks noGrp="1"/>
          </p:cNvGraphicFramePr>
          <p:nvPr>
            <p:extLst>
              <p:ext uri="{D42A27DB-BD31-4B8C-83A1-F6EECF244321}">
                <p14:modId xmlns:p14="http://schemas.microsoft.com/office/powerpoint/2010/main" val="2104506863"/>
              </p:ext>
            </p:extLst>
          </p:nvPr>
        </p:nvGraphicFramePr>
        <p:xfrm>
          <a:off x="2970688" y="330979"/>
          <a:ext cx="9101059" cy="6445680"/>
        </p:xfrm>
        <a:graphic>
          <a:graphicData uri="http://schemas.openxmlformats.org/drawingml/2006/table">
            <a:tbl>
              <a:tblPr firstRow="1" bandRow="1">
                <a:tableStyleId>{5C22544A-7EE6-4342-B048-85BDC9FD1C3A}</a:tableStyleId>
              </a:tblPr>
              <a:tblGrid>
                <a:gridCol w="2057071">
                  <a:extLst>
                    <a:ext uri="{9D8B030D-6E8A-4147-A177-3AD203B41FA5}">
                      <a16:colId xmlns:a16="http://schemas.microsoft.com/office/drawing/2014/main" val="151797893"/>
                    </a:ext>
                  </a:extLst>
                </a:gridCol>
                <a:gridCol w="2347996">
                  <a:extLst>
                    <a:ext uri="{9D8B030D-6E8A-4147-A177-3AD203B41FA5}">
                      <a16:colId xmlns:a16="http://schemas.microsoft.com/office/drawing/2014/main" val="1182921878"/>
                    </a:ext>
                  </a:extLst>
                </a:gridCol>
                <a:gridCol w="2347996">
                  <a:extLst>
                    <a:ext uri="{9D8B030D-6E8A-4147-A177-3AD203B41FA5}">
                      <a16:colId xmlns:a16="http://schemas.microsoft.com/office/drawing/2014/main" val="2203974665"/>
                    </a:ext>
                  </a:extLst>
                </a:gridCol>
                <a:gridCol w="2347996">
                  <a:extLst>
                    <a:ext uri="{9D8B030D-6E8A-4147-A177-3AD203B41FA5}">
                      <a16:colId xmlns:a16="http://schemas.microsoft.com/office/drawing/2014/main" val="289413096"/>
                    </a:ext>
                  </a:extLst>
                </a:gridCol>
              </a:tblGrid>
              <a:tr h="1898574">
                <a:tc>
                  <a:txBody>
                    <a:bodyPr/>
                    <a:lstStyle/>
                    <a:p>
                      <a:pPr algn="ctr"/>
                      <a:r>
                        <a:rPr lang="en-CA" sz="2000" dirty="0"/>
                        <a:t>Performance </a:t>
                      </a:r>
                    </a:p>
                    <a:p>
                      <a:pPr algn="ctr"/>
                      <a:r>
                        <a:rPr lang="en-CA" sz="2000" dirty="0"/>
                        <a:t>rating</a:t>
                      </a:r>
                    </a:p>
                  </a:txBody>
                  <a:tcPr anchor="ctr"/>
                </a:tc>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609776722"/>
                  </a:ext>
                </a:extLst>
              </a:tr>
              <a:tr h="1515702">
                <a:tc>
                  <a:txBody>
                    <a:bodyPr/>
                    <a:lstStyle/>
                    <a:p>
                      <a:endParaRPr lang="en-CA" dirty="0"/>
                    </a:p>
                  </a:txBody>
                  <a:tcPr anchor="ctr"/>
                </a:tc>
                <a:tc>
                  <a:txBody>
                    <a:bodyPr/>
                    <a:lstStyle/>
                    <a:p>
                      <a:pPr algn="ctr"/>
                      <a:r>
                        <a:rPr lang="en-CA" sz="2000" dirty="0"/>
                        <a:t>Cloud: 8</a:t>
                      </a:r>
                    </a:p>
                  </a:txBody>
                  <a:tcPr anchor="ctr"/>
                </a:tc>
                <a:tc>
                  <a:txBody>
                    <a:bodyPr/>
                    <a:lstStyle/>
                    <a:p>
                      <a:pPr algn="ctr"/>
                      <a:r>
                        <a:rPr lang="en-CA" sz="2000" dirty="0"/>
                        <a:t>Dusk: 7</a:t>
                      </a:r>
                    </a:p>
                  </a:txBody>
                  <a:tcPr anchor="ctr"/>
                </a:tc>
                <a:tc>
                  <a:txBody>
                    <a:bodyPr/>
                    <a:lstStyle/>
                    <a:p>
                      <a:pPr algn="ctr"/>
                      <a:r>
                        <a:rPr lang="en-CA" sz="2000" dirty="0"/>
                        <a:t>Storm: 7</a:t>
                      </a:r>
                    </a:p>
                  </a:txBody>
                  <a:tcPr anchor="ctr"/>
                </a:tc>
                <a:extLst>
                  <a:ext uri="{0D108BD9-81ED-4DB2-BD59-A6C34878D82A}">
                    <a16:rowId xmlns:a16="http://schemas.microsoft.com/office/drawing/2014/main" val="2316295596"/>
                  </a:ext>
                </a:extLst>
              </a:tr>
              <a:tr h="1515702">
                <a:tc>
                  <a:txBody>
                    <a:bodyPr/>
                    <a:lstStyle/>
                    <a:p>
                      <a:endParaRPr lang="en-CA" dirty="0"/>
                    </a:p>
                  </a:txBody>
                  <a:tcPr anchor="ctr"/>
                </a:tc>
                <a:tc>
                  <a:txBody>
                    <a:bodyPr/>
                    <a:lstStyle/>
                    <a:p>
                      <a:pPr algn="ctr"/>
                      <a:r>
                        <a:rPr lang="en-CA" sz="2000" dirty="0"/>
                        <a:t>Cloud: 9</a:t>
                      </a:r>
                    </a:p>
                  </a:txBody>
                  <a:tcPr anchor="ctr"/>
                </a:tc>
                <a:tc>
                  <a:txBody>
                    <a:bodyPr/>
                    <a:lstStyle/>
                    <a:p>
                      <a:pPr algn="ctr"/>
                      <a:r>
                        <a:rPr lang="en-CA" sz="2000" dirty="0"/>
                        <a:t>Dusk: 8</a:t>
                      </a:r>
                    </a:p>
                  </a:txBody>
                  <a:tcPr anchor="ctr"/>
                </a:tc>
                <a:tc>
                  <a:txBody>
                    <a:bodyPr/>
                    <a:lstStyle/>
                    <a:p>
                      <a:pPr algn="ctr"/>
                      <a:r>
                        <a:rPr lang="en-CA" sz="2000" dirty="0"/>
                        <a:t>Storm: 8</a:t>
                      </a:r>
                    </a:p>
                  </a:txBody>
                  <a:tcPr anchor="ctr"/>
                </a:tc>
                <a:extLst>
                  <a:ext uri="{0D108BD9-81ED-4DB2-BD59-A6C34878D82A}">
                    <a16:rowId xmlns:a16="http://schemas.microsoft.com/office/drawing/2014/main" val="1827865635"/>
                  </a:ext>
                </a:extLst>
              </a:tr>
              <a:tr h="1515702">
                <a:tc>
                  <a:txBody>
                    <a:bodyPr/>
                    <a:lstStyle/>
                    <a:p>
                      <a:endParaRPr lang="en-CA" dirty="0"/>
                    </a:p>
                  </a:txBody>
                  <a:tcPr anchor="ctr"/>
                </a:tc>
                <a:tc>
                  <a:txBody>
                    <a:bodyPr/>
                    <a:lstStyle/>
                    <a:p>
                      <a:pPr algn="ctr"/>
                      <a:r>
                        <a:rPr lang="en-CA" sz="2000" dirty="0"/>
                        <a:t>Cloud: 7</a:t>
                      </a:r>
                    </a:p>
                  </a:txBody>
                  <a:tcPr anchor="ctr"/>
                </a:tc>
                <a:tc>
                  <a:txBody>
                    <a:bodyPr/>
                    <a:lstStyle/>
                    <a:p>
                      <a:pPr algn="ctr"/>
                      <a:r>
                        <a:rPr lang="en-CA" sz="2000" dirty="0"/>
                        <a:t>Dusk: 8</a:t>
                      </a:r>
                    </a:p>
                  </a:txBody>
                  <a:tcPr anchor="ctr"/>
                </a:tc>
                <a:tc>
                  <a:txBody>
                    <a:bodyPr/>
                    <a:lstStyle/>
                    <a:p>
                      <a:pPr algn="ctr"/>
                      <a:r>
                        <a:rPr lang="en-CA" sz="2000" dirty="0"/>
                        <a:t>Storm: 4</a:t>
                      </a:r>
                    </a:p>
                  </a:txBody>
                  <a:tcPr anchor="ctr"/>
                </a:tc>
                <a:extLst>
                  <a:ext uri="{0D108BD9-81ED-4DB2-BD59-A6C34878D82A}">
                    <a16:rowId xmlns:a16="http://schemas.microsoft.com/office/drawing/2014/main" val="3258665835"/>
                  </a:ext>
                </a:extLst>
              </a:tr>
            </a:tbl>
          </a:graphicData>
        </a:graphic>
      </p:graphicFrame>
      <p:pic>
        <p:nvPicPr>
          <p:cNvPr id="5" name="Picture 4">
            <a:extLst>
              <a:ext uri="{FF2B5EF4-FFF2-40B4-BE49-F238E27FC236}">
                <a16:creationId xmlns:a16="http://schemas.microsoft.com/office/drawing/2014/main" id="{90AFF1F9-3C83-4594-9FE3-690CFE7A6A9E}"/>
              </a:ext>
            </a:extLst>
          </p:cNvPr>
          <p:cNvPicPr>
            <a:picLocks noChangeAspect="1"/>
          </p:cNvPicPr>
          <p:nvPr/>
        </p:nvPicPr>
        <p:blipFill rotWithShape="1">
          <a:blip r:embed="rId3">
            <a:extLst>
              <a:ext uri="{28A0092B-C50C-407E-A947-70E740481C1C}">
                <a14:useLocalDpi xmlns:a14="http://schemas.microsoft.com/office/drawing/2010/main" val="0"/>
              </a:ext>
            </a:extLst>
          </a:blip>
          <a:srcRect l="22225" r="10404"/>
          <a:stretch/>
        </p:blipFill>
        <p:spPr>
          <a:xfrm>
            <a:off x="332051" y="4136275"/>
            <a:ext cx="2068374" cy="1985983"/>
          </a:xfrm>
          <a:prstGeom prst="rect">
            <a:avLst/>
          </a:prstGeom>
        </p:spPr>
      </p:pic>
      <p:sp>
        <p:nvSpPr>
          <p:cNvPr id="6" name="Title 1">
            <a:extLst>
              <a:ext uri="{FF2B5EF4-FFF2-40B4-BE49-F238E27FC236}">
                <a16:creationId xmlns:a16="http://schemas.microsoft.com/office/drawing/2014/main" id="{4A9909A9-EC2C-4343-B5A9-1EEB1BFA9F7C}"/>
              </a:ext>
            </a:extLst>
          </p:cNvPr>
          <p:cNvSpPr txBox="1">
            <a:spLocks/>
          </p:cNvSpPr>
          <p:nvPr/>
        </p:nvSpPr>
        <p:spPr>
          <a:xfrm>
            <a:off x="80955" y="3045030"/>
            <a:ext cx="2459879" cy="12577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t>But we can test performance</a:t>
            </a:r>
            <a:endParaRPr lang="en-US" sz="2400" dirty="0"/>
          </a:p>
        </p:txBody>
      </p:sp>
      <p:pic>
        <p:nvPicPr>
          <p:cNvPr id="4" name="Picture 3">
            <a:extLst>
              <a:ext uri="{FF2B5EF4-FFF2-40B4-BE49-F238E27FC236}">
                <a16:creationId xmlns:a16="http://schemas.microsoft.com/office/drawing/2014/main" id="{ED8ADBAC-1354-4995-9145-F94D85E864D0}"/>
              </a:ext>
            </a:extLst>
          </p:cNvPr>
          <p:cNvPicPr>
            <a:picLocks noChangeAspect="1"/>
          </p:cNvPicPr>
          <p:nvPr/>
        </p:nvPicPr>
        <p:blipFill rotWithShape="1">
          <a:blip r:embed="rId4"/>
          <a:srcRect t="18431" r="9026"/>
          <a:stretch/>
        </p:blipFill>
        <p:spPr>
          <a:xfrm>
            <a:off x="5196243" y="615397"/>
            <a:ext cx="1878052" cy="1262915"/>
          </a:xfrm>
          <a:prstGeom prst="rect">
            <a:avLst/>
          </a:prstGeom>
        </p:spPr>
      </p:pic>
      <p:pic>
        <p:nvPicPr>
          <p:cNvPr id="8" name="Picture 7">
            <a:extLst>
              <a:ext uri="{FF2B5EF4-FFF2-40B4-BE49-F238E27FC236}">
                <a16:creationId xmlns:a16="http://schemas.microsoft.com/office/drawing/2014/main" id="{AD95507A-4352-44B9-975C-661974324A38}"/>
              </a:ext>
            </a:extLst>
          </p:cNvPr>
          <p:cNvPicPr>
            <a:picLocks noChangeAspect="1"/>
          </p:cNvPicPr>
          <p:nvPr/>
        </p:nvPicPr>
        <p:blipFill>
          <a:blip r:embed="rId5"/>
          <a:stretch>
            <a:fillRect/>
          </a:stretch>
        </p:blipFill>
        <p:spPr>
          <a:xfrm>
            <a:off x="7603302" y="627593"/>
            <a:ext cx="1878052" cy="1252034"/>
          </a:xfrm>
          <a:prstGeom prst="rect">
            <a:avLst/>
          </a:prstGeom>
        </p:spPr>
      </p:pic>
      <p:pic>
        <p:nvPicPr>
          <p:cNvPr id="9" name="Picture 8">
            <a:extLst>
              <a:ext uri="{FF2B5EF4-FFF2-40B4-BE49-F238E27FC236}">
                <a16:creationId xmlns:a16="http://schemas.microsoft.com/office/drawing/2014/main" id="{1898B388-5CA7-4984-B5E8-8AD0F846EECE}"/>
              </a:ext>
            </a:extLst>
          </p:cNvPr>
          <p:cNvPicPr>
            <a:picLocks noChangeAspect="1"/>
          </p:cNvPicPr>
          <p:nvPr/>
        </p:nvPicPr>
        <p:blipFill>
          <a:blip r:embed="rId6"/>
          <a:srcRect r="5398"/>
          <a:stretch/>
        </p:blipFill>
        <p:spPr>
          <a:xfrm>
            <a:off x="9940235" y="627593"/>
            <a:ext cx="1934095" cy="1250719"/>
          </a:xfrm>
          <a:prstGeom prst="rect">
            <a:avLst/>
          </a:prstGeom>
        </p:spPr>
      </p:pic>
      <p:pic>
        <p:nvPicPr>
          <p:cNvPr id="10" name="Picture 9">
            <a:extLst>
              <a:ext uri="{FF2B5EF4-FFF2-40B4-BE49-F238E27FC236}">
                <a16:creationId xmlns:a16="http://schemas.microsoft.com/office/drawing/2014/main" id="{03BE898F-08A5-8606-A186-6F6FAFC88C42}"/>
              </a:ext>
            </a:extLst>
          </p:cNvPr>
          <p:cNvPicPr>
            <a:picLocks noChangeAspect="1"/>
          </p:cNvPicPr>
          <p:nvPr/>
        </p:nvPicPr>
        <p:blipFill>
          <a:blip r:embed="rId7"/>
          <a:stretch>
            <a:fillRect/>
          </a:stretch>
        </p:blipFill>
        <p:spPr>
          <a:xfrm>
            <a:off x="3389923" y="3805357"/>
            <a:ext cx="1041870" cy="1299272"/>
          </a:xfrm>
          <a:prstGeom prst="rect">
            <a:avLst/>
          </a:prstGeom>
        </p:spPr>
      </p:pic>
      <p:pic>
        <p:nvPicPr>
          <p:cNvPr id="12" name="Picture 11">
            <a:extLst>
              <a:ext uri="{FF2B5EF4-FFF2-40B4-BE49-F238E27FC236}">
                <a16:creationId xmlns:a16="http://schemas.microsoft.com/office/drawing/2014/main" id="{447604F9-D100-87CA-01B3-07B68DAC8A0B}"/>
              </a:ext>
            </a:extLst>
          </p:cNvPr>
          <p:cNvPicPr>
            <a:picLocks noChangeAspect="1"/>
          </p:cNvPicPr>
          <p:nvPr/>
        </p:nvPicPr>
        <p:blipFill>
          <a:blip r:embed="rId8"/>
          <a:srcRect r="6694" b="10161"/>
          <a:stretch/>
        </p:blipFill>
        <p:spPr>
          <a:xfrm>
            <a:off x="3346542" y="2302274"/>
            <a:ext cx="1085251" cy="1243119"/>
          </a:xfrm>
          <a:prstGeom prst="rect">
            <a:avLst/>
          </a:prstGeom>
        </p:spPr>
      </p:pic>
      <p:pic>
        <p:nvPicPr>
          <p:cNvPr id="14" name="Picture 13">
            <a:extLst>
              <a:ext uri="{FF2B5EF4-FFF2-40B4-BE49-F238E27FC236}">
                <a16:creationId xmlns:a16="http://schemas.microsoft.com/office/drawing/2014/main" id="{334E0F11-05A4-22FF-27CA-5229EDDABC89}"/>
              </a:ext>
            </a:extLst>
          </p:cNvPr>
          <p:cNvPicPr>
            <a:picLocks noChangeAspect="1"/>
          </p:cNvPicPr>
          <p:nvPr/>
        </p:nvPicPr>
        <p:blipFill>
          <a:blip r:embed="rId9"/>
          <a:stretch>
            <a:fillRect/>
          </a:stretch>
        </p:blipFill>
        <p:spPr>
          <a:xfrm>
            <a:off x="3376906" y="5401730"/>
            <a:ext cx="1041870" cy="1246426"/>
          </a:xfrm>
          <a:prstGeom prst="rect">
            <a:avLst/>
          </a:prstGeom>
        </p:spPr>
      </p:pic>
      <p:sp>
        <p:nvSpPr>
          <p:cNvPr id="17" name="Rectangle 16">
            <a:extLst>
              <a:ext uri="{FF2B5EF4-FFF2-40B4-BE49-F238E27FC236}">
                <a16:creationId xmlns:a16="http://schemas.microsoft.com/office/drawing/2014/main" id="{08DBA22A-7E32-17DF-CEFB-E788FD7D587E}"/>
              </a:ext>
            </a:extLst>
          </p:cNvPr>
          <p:cNvSpPr/>
          <p:nvPr/>
        </p:nvSpPr>
        <p:spPr>
          <a:xfrm>
            <a:off x="2832957" y="3673896"/>
            <a:ext cx="9559126" cy="159933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94A5AA0D-4FAB-2679-B016-B2D717F0C750}"/>
              </a:ext>
            </a:extLst>
          </p:cNvPr>
          <p:cNvSpPr txBox="1"/>
          <p:nvPr/>
        </p:nvSpPr>
        <p:spPr>
          <a:xfrm>
            <a:off x="252044" y="218113"/>
            <a:ext cx="2636705" cy="1200329"/>
          </a:xfrm>
          <a:prstGeom prst="rect">
            <a:avLst/>
          </a:prstGeom>
          <a:noFill/>
        </p:spPr>
        <p:txBody>
          <a:bodyPr wrap="square" rtlCol="0">
            <a:spAutoFit/>
          </a:bodyPr>
          <a:lstStyle/>
          <a:p>
            <a:r>
              <a:rPr lang="en-CA" sz="2400" b="1" dirty="0"/>
              <a:t>3. A solution: Metrics not Operating Models</a:t>
            </a:r>
          </a:p>
        </p:txBody>
      </p:sp>
    </p:spTree>
    <p:extLst>
      <p:ext uri="{BB962C8B-B14F-4D97-AF65-F5344CB8AC3E}">
        <p14:creationId xmlns:p14="http://schemas.microsoft.com/office/powerpoint/2010/main" val="312536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D5EF02-0BBF-D43F-A807-E64843211A4F}"/>
              </a:ext>
            </a:extLst>
          </p:cNvPr>
          <p:cNvGraphicFramePr>
            <a:graphicFrameLocks noGrp="1"/>
          </p:cNvGraphicFramePr>
          <p:nvPr>
            <p:extLst>
              <p:ext uri="{D42A27DB-BD31-4B8C-83A1-F6EECF244321}">
                <p14:modId xmlns:p14="http://schemas.microsoft.com/office/powerpoint/2010/main" val="101808506"/>
              </p:ext>
            </p:extLst>
          </p:nvPr>
        </p:nvGraphicFramePr>
        <p:xfrm>
          <a:off x="332536" y="932123"/>
          <a:ext cx="11526927" cy="5142105"/>
        </p:xfrm>
        <a:graphic>
          <a:graphicData uri="http://schemas.openxmlformats.org/drawingml/2006/table">
            <a:tbl>
              <a:tblPr firstRow="1" bandRow="1">
                <a:tableStyleId>{5C22544A-7EE6-4342-B048-85BDC9FD1C3A}</a:tableStyleId>
              </a:tblPr>
              <a:tblGrid>
                <a:gridCol w="1837735">
                  <a:extLst>
                    <a:ext uri="{9D8B030D-6E8A-4147-A177-3AD203B41FA5}">
                      <a16:colId xmlns:a16="http://schemas.microsoft.com/office/drawing/2014/main" val="898375265"/>
                    </a:ext>
                  </a:extLst>
                </a:gridCol>
                <a:gridCol w="1549708">
                  <a:extLst>
                    <a:ext uri="{9D8B030D-6E8A-4147-A177-3AD203B41FA5}">
                      <a16:colId xmlns:a16="http://schemas.microsoft.com/office/drawing/2014/main" val="2203367945"/>
                    </a:ext>
                  </a:extLst>
                </a:gridCol>
                <a:gridCol w="1640090">
                  <a:extLst>
                    <a:ext uri="{9D8B030D-6E8A-4147-A177-3AD203B41FA5}">
                      <a16:colId xmlns:a16="http://schemas.microsoft.com/office/drawing/2014/main" val="1449855140"/>
                    </a:ext>
                  </a:extLst>
                </a:gridCol>
                <a:gridCol w="1597102">
                  <a:extLst>
                    <a:ext uri="{9D8B030D-6E8A-4147-A177-3AD203B41FA5}">
                      <a16:colId xmlns:a16="http://schemas.microsoft.com/office/drawing/2014/main" val="2009248614"/>
                    </a:ext>
                  </a:extLst>
                </a:gridCol>
                <a:gridCol w="1549290">
                  <a:extLst>
                    <a:ext uri="{9D8B030D-6E8A-4147-A177-3AD203B41FA5}">
                      <a16:colId xmlns:a16="http://schemas.microsoft.com/office/drawing/2014/main" val="3491657033"/>
                    </a:ext>
                  </a:extLst>
                </a:gridCol>
                <a:gridCol w="1676501">
                  <a:extLst>
                    <a:ext uri="{9D8B030D-6E8A-4147-A177-3AD203B41FA5}">
                      <a16:colId xmlns:a16="http://schemas.microsoft.com/office/drawing/2014/main" val="671794684"/>
                    </a:ext>
                  </a:extLst>
                </a:gridCol>
                <a:gridCol w="1676501">
                  <a:extLst>
                    <a:ext uri="{9D8B030D-6E8A-4147-A177-3AD203B41FA5}">
                      <a16:colId xmlns:a16="http://schemas.microsoft.com/office/drawing/2014/main" val="1946439097"/>
                    </a:ext>
                  </a:extLst>
                </a:gridCol>
              </a:tblGrid>
              <a:tr h="2510839">
                <a:tc>
                  <a:txBody>
                    <a:bodyPr/>
                    <a:lstStyle/>
                    <a:p>
                      <a:r>
                        <a:rPr lang="en-CA" sz="2200" dirty="0"/>
                        <a:t>Climate Test: </a:t>
                      </a:r>
                    </a:p>
                  </a:txBody>
                  <a:tcPr anchor="ctr"/>
                </a:tc>
                <a:tc>
                  <a:txBody>
                    <a:bodyPr/>
                    <a:lstStyle/>
                    <a:p>
                      <a:pPr algn="ctr"/>
                      <a:r>
                        <a:rPr lang="en-CA" sz="2200" dirty="0"/>
                        <a:t>‘M’</a:t>
                      </a:r>
                    </a:p>
                    <a:p>
                      <a:pPr algn="ctr"/>
                      <a:endParaRPr lang="en-CA" sz="2200" dirty="0"/>
                    </a:p>
                    <a:p>
                      <a:pPr algn="ctr"/>
                      <a:r>
                        <a:rPr lang="en-CA" sz="2200" dirty="0"/>
                        <a:t>Increasing natural mortality rate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Decreasing recruitment strength</a:t>
                      </a:r>
                    </a:p>
                    <a:p>
                      <a:pPr algn="ctr"/>
                      <a:endParaRPr lang="en-CA" sz="2200" dirty="0"/>
                    </a:p>
                  </a:txBody>
                  <a:tcPr/>
                </a:tc>
                <a:tc>
                  <a:txBody>
                    <a:bodyPr/>
                    <a:lstStyle/>
                    <a:p>
                      <a:pPr algn="ctr"/>
                      <a:r>
                        <a:rPr lang="en-CA" sz="2200" dirty="0"/>
                        <a:t>‘K’ </a:t>
                      </a:r>
                    </a:p>
                    <a:p>
                      <a:pPr algn="ctr"/>
                      <a:endParaRPr lang="en-CA" sz="2200" dirty="0"/>
                    </a:p>
                    <a:p>
                      <a:pPr algn="ctr"/>
                      <a:r>
                        <a:rPr lang="en-CA" sz="2200" dirty="0"/>
                        <a:t>Decreasing somatic growth</a:t>
                      </a:r>
                    </a:p>
                  </a:txBody>
                  <a:tcPr/>
                </a:tc>
                <a:tc>
                  <a:txBody>
                    <a:bodyPr/>
                    <a:lstStyle/>
                    <a:p>
                      <a:pPr algn="ctr"/>
                      <a:r>
                        <a:rPr lang="en-CA" sz="2200" dirty="0"/>
                        <a:t>‘C’</a:t>
                      </a:r>
                    </a:p>
                    <a:p>
                      <a:pPr algn="ctr"/>
                      <a:endParaRPr lang="en-CA" sz="2200" dirty="0"/>
                    </a:p>
                    <a:p>
                      <a:pPr algn="ctr"/>
                      <a:r>
                        <a:rPr lang="en-CA" sz="2200" dirty="0"/>
                        <a:t> Decreasing condition factor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‘Q’</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Range contraction – increasing catchability</a:t>
                      </a:r>
                    </a:p>
                    <a:p>
                      <a:pPr algn="ctr"/>
                      <a:endParaRPr lang="en-CA" sz="2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dirty="0"/>
                        <a:t>Decreasing carrying capacity</a:t>
                      </a:r>
                    </a:p>
                    <a:p>
                      <a:pPr algn="ctr"/>
                      <a:endParaRPr lang="en-CA" sz="2200" dirty="0"/>
                    </a:p>
                  </a:txBody>
                  <a:tcPr/>
                </a:tc>
                <a:extLst>
                  <a:ext uri="{0D108BD9-81ED-4DB2-BD59-A6C34878D82A}">
                    <a16:rowId xmlns:a16="http://schemas.microsoft.com/office/drawing/2014/main" val="590405113"/>
                  </a:ext>
                </a:extLst>
              </a:tr>
              <a:tr h="904678">
                <a:tc>
                  <a:txBody>
                    <a:bodyPr/>
                    <a:lstStyle/>
                    <a:p>
                      <a:r>
                        <a:rPr lang="en-CA" sz="2200" dirty="0"/>
                        <a:t>Management Procedure 1</a:t>
                      </a:r>
                    </a:p>
                  </a:txBody>
                  <a:tcPr/>
                </a:tc>
                <a:tc>
                  <a:txBody>
                    <a:bodyPr/>
                    <a:lstStyle/>
                    <a:p>
                      <a:endParaRPr lang="en-CA" sz="2200"/>
                    </a:p>
                  </a:txBody>
                  <a:tcPr/>
                </a:tc>
                <a:tc>
                  <a:txBody>
                    <a:bodyPr/>
                    <a:lstStyle/>
                    <a:p>
                      <a:endParaRPr lang="en-CA" sz="220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extLst>
                  <a:ext uri="{0D108BD9-81ED-4DB2-BD59-A6C34878D82A}">
                    <a16:rowId xmlns:a16="http://schemas.microsoft.com/office/drawing/2014/main" val="3499044280"/>
                  </a:ext>
                </a:extLst>
              </a:tr>
              <a:tr h="917546">
                <a:tc>
                  <a:txBody>
                    <a:bodyPr/>
                    <a:lstStyle/>
                    <a:p>
                      <a:r>
                        <a:rPr lang="en-CA" sz="2200" dirty="0"/>
                        <a:t>Management Procedure 2</a:t>
                      </a:r>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extLst>
                  <a:ext uri="{0D108BD9-81ED-4DB2-BD59-A6C34878D82A}">
                    <a16:rowId xmlns:a16="http://schemas.microsoft.com/office/drawing/2014/main" val="1386557707"/>
                  </a:ext>
                </a:extLst>
              </a:tr>
              <a:tr h="809042">
                <a:tc>
                  <a:txBody>
                    <a:bodyPr/>
                    <a:lstStyle/>
                    <a:p>
                      <a:r>
                        <a:rPr lang="en-CA" sz="2200" dirty="0"/>
                        <a:t>Management Procedure 3</a:t>
                      </a:r>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tc>
                  <a:txBody>
                    <a:bodyPr/>
                    <a:lstStyle/>
                    <a:p>
                      <a:endParaRPr lang="en-CA" sz="2200" dirty="0"/>
                    </a:p>
                  </a:txBody>
                  <a:tcPr/>
                </a:tc>
                <a:extLst>
                  <a:ext uri="{0D108BD9-81ED-4DB2-BD59-A6C34878D82A}">
                    <a16:rowId xmlns:a16="http://schemas.microsoft.com/office/drawing/2014/main" val="47987039"/>
                  </a:ext>
                </a:extLst>
              </a:tr>
            </a:tbl>
          </a:graphicData>
        </a:graphic>
      </p:graphicFrame>
      <p:sp>
        <p:nvSpPr>
          <p:cNvPr id="5" name="TextBox 4">
            <a:extLst>
              <a:ext uri="{FF2B5EF4-FFF2-40B4-BE49-F238E27FC236}">
                <a16:creationId xmlns:a16="http://schemas.microsoft.com/office/drawing/2014/main" id="{179D5126-EC64-35B5-ECCC-9955D21322C3}"/>
              </a:ext>
            </a:extLst>
          </p:cNvPr>
          <p:cNvSpPr txBox="1"/>
          <p:nvPr/>
        </p:nvSpPr>
        <p:spPr>
          <a:xfrm>
            <a:off x="252043" y="218113"/>
            <a:ext cx="6249734" cy="461665"/>
          </a:xfrm>
          <a:prstGeom prst="rect">
            <a:avLst/>
          </a:prstGeom>
          <a:noFill/>
        </p:spPr>
        <p:txBody>
          <a:bodyPr wrap="square" rtlCol="0">
            <a:spAutoFit/>
          </a:bodyPr>
          <a:lstStyle/>
          <a:p>
            <a:r>
              <a:rPr lang="en-CA" sz="2400" b="1" dirty="0"/>
              <a:t>3. A solution: Metrics not Operating Models</a:t>
            </a:r>
          </a:p>
        </p:txBody>
      </p:sp>
    </p:spTree>
    <p:extLst>
      <p:ext uri="{BB962C8B-B14F-4D97-AF65-F5344CB8AC3E}">
        <p14:creationId xmlns:p14="http://schemas.microsoft.com/office/powerpoint/2010/main" val="1038799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3959</TotalTime>
  <Words>1030</Words>
  <Application>Microsoft Office PowerPoint</Application>
  <PresentationFormat>Widescreen</PresentationFormat>
  <Paragraphs>141</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Developing the Climate Test: Performance Metrics of Climate Robustness</vt:lpstr>
      <vt:lpstr>Contents</vt:lpstr>
      <vt:lpstr>PowerPoint Presentation</vt:lpstr>
      <vt:lpstr>PowerPoint Presentation</vt:lpstr>
      <vt:lpstr>PowerPoint Presentation</vt:lpstr>
      <vt:lpstr>PowerPoint Presentation</vt:lpstr>
      <vt:lpstr>PowerPoint Presentation</vt:lpstr>
      <vt:lpstr>We can’t forecast with certainty</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Preliminary Roadmap for MSE Development</dc:title>
  <dc:creator>Thomas Carruthers</dc:creator>
  <cp:lastModifiedBy>Thomas Carruthers</cp:lastModifiedBy>
  <cp:revision>37</cp:revision>
  <dcterms:created xsi:type="dcterms:W3CDTF">2024-06-02T23:45:36Z</dcterms:created>
  <dcterms:modified xsi:type="dcterms:W3CDTF">2024-10-24T23:40:22Z</dcterms:modified>
</cp:coreProperties>
</file>